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7" r:id="rId2"/>
    <p:sldMasterId id="2147483721" r:id="rId3"/>
    <p:sldMasterId id="2147483723" r:id="rId4"/>
  </p:sldMasterIdLst>
  <p:sldIdLst>
    <p:sldId id="256" r:id="rId5"/>
    <p:sldId id="292" r:id="rId6"/>
    <p:sldId id="294" r:id="rId7"/>
    <p:sldId id="295" r:id="rId8"/>
    <p:sldId id="307" r:id="rId9"/>
    <p:sldId id="296" r:id="rId10"/>
    <p:sldId id="308" r:id="rId11"/>
    <p:sldId id="309" r:id="rId12"/>
    <p:sldId id="310" r:id="rId13"/>
    <p:sldId id="29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4C"/>
  </p:clrMru>
</p:presentationPr>
</file>

<file path=ppt/tableStyles.xml><?xml version="1.0" encoding="utf-8"?>
<a:tblStyleLst xmlns:a="http://schemas.openxmlformats.org/drawingml/2006/main" def="{5C22544A-7EE6-4342-B048-85BDC9FD1C3A}"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70" d="100"/>
          <a:sy n="70" d="100"/>
        </p:scale>
        <p:origin x="-188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5;&#1050;\Desktop\&#1051;&#1080;&#1089;&#1090;%20Microsoft%20Office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5;&#1050;\Desktop\&#1051;&#1080;&#1089;&#1090;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title>
      <c:tx>
        <c:rich>
          <a:bodyPr/>
          <a:lstStyle/>
          <a:p>
            <a:pPr>
              <a:defRPr/>
            </a:pPr>
            <a:r>
              <a:rPr lang="ru-RU" dirty="0"/>
              <a:t>Мероприятия для </a:t>
            </a:r>
            <a:r>
              <a:rPr lang="ru-RU" dirty="0" smtClean="0"/>
              <a:t>обучающихся школы</a:t>
            </a:r>
            <a:endParaRPr lang="ru-RU" dirty="0"/>
          </a:p>
          <a:p>
            <a:pPr>
              <a:defRPr/>
            </a:pPr>
            <a:r>
              <a:rPr lang="ru-RU" dirty="0" smtClean="0"/>
              <a:t>2019-2020 учебный </a:t>
            </a:r>
            <a:r>
              <a:rPr lang="ru-RU" dirty="0"/>
              <a:t>год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1"/>
          <c:dPt>
            <c:idx val="1"/>
            <c:explosion val="14"/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600" baseline="0"/>
                    </a:pPr>
                    <a:r>
                      <a:rPr lang="ru-RU" sz="1200" b="1" i="0" baseline="0"/>
                      <a:t>Спортивных
28%</a:t>
                    </a:r>
                  </a:p>
                </c:rich>
              </c:tx>
              <c:spPr/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100" b="1" i="0" baseline="0"/>
                      <a:t>Другие мероприятия</a:t>
                    </a:r>
                    <a:r>
                      <a:rPr lang="ru-RU" sz="1200" b="1" i="0" baseline="0"/>
                      <a:t>
72%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Лист1!$B$7:$B$8</c:f>
              <c:strCache>
                <c:ptCount val="2"/>
                <c:pt idx="0">
                  <c:v>Спортивных</c:v>
                </c:pt>
                <c:pt idx="1">
                  <c:v>Другие мероприятия</c:v>
                </c:pt>
              </c:strCache>
            </c:strRef>
          </c:cat>
          <c:val>
            <c:numRef>
              <c:f>Лист1!$C$7:$C$8</c:f>
              <c:numCache>
                <c:formatCode>General</c:formatCode>
                <c:ptCount val="2"/>
                <c:pt idx="0">
                  <c:v>39</c:v>
                </c:pt>
                <c:pt idx="1">
                  <c:v>102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5.2777777777777785E-2"/>
          <c:y val="0"/>
          <c:w val="0.93888888888888899"/>
          <c:h val="0.82409703995333927"/>
        </c:manualLayout>
      </c:layout>
      <c:bar3DChart>
        <c:barDir val="col"/>
        <c:grouping val="clustered"/>
        <c:ser>
          <c:idx val="0"/>
          <c:order val="0"/>
          <c:cat>
            <c:strRef>
              <c:f>Лист1!$B$13:$B$15</c:f>
              <c:strCache>
                <c:ptCount val="3"/>
                <c:pt idx="0">
                  <c:v>2014-2015</c:v>
                </c:pt>
                <c:pt idx="1">
                  <c:v>2015-2016</c:v>
                </c:pt>
                <c:pt idx="2">
                  <c:v>2016-2017</c:v>
                </c:pt>
              </c:strCache>
            </c:strRef>
          </c:cat>
          <c:val>
            <c:numRef>
              <c:f>Лист1!$C$13:$C$15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shape val="box"/>
        <c:axId val="86559360"/>
        <c:axId val="86565248"/>
        <c:axId val="0"/>
      </c:bar3DChart>
      <c:catAx>
        <c:axId val="86559360"/>
        <c:scaling>
          <c:orientation val="minMax"/>
        </c:scaling>
        <c:axPos val="b"/>
        <c:tickLblPos val="nextTo"/>
        <c:crossAx val="86565248"/>
        <c:crosses val="autoZero"/>
        <c:auto val="1"/>
        <c:lblAlgn val="ctr"/>
        <c:lblOffset val="100"/>
      </c:catAx>
      <c:valAx>
        <c:axId val="86565248"/>
        <c:scaling>
          <c:orientation val="minMax"/>
        </c:scaling>
        <c:delete val="1"/>
        <c:axPos val="l"/>
        <c:numFmt formatCode="General" sourceLinked="1"/>
        <c:tickLblPos val="none"/>
        <c:crossAx val="86559360"/>
        <c:crosses val="autoZero"/>
        <c:crossBetween val="between"/>
      </c:valAx>
      <c:spPr>
        <a:noFill/>
        <a:ln w="25400">
          <a:noFill/>
        </a:ln>
      </c:spPr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847436"/>
            <a:ext cx="7681913" cy="1523495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1449" y="5082160"/>
            <a:ext cx="4781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Segoe Semibold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lue-ba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213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lue-ba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198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Program Files\Microsoft Resource DVD Artwork\DVD_ART\BoxShots_Logos\MICROSOFT\Microsoft Logo Blac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04138" y="6443663"/>
            <a:ext cx="1219200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05000"/>
            <a:ext cx="7681913" cy="1523495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1735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1-01149_special blu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blue-ba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00213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4" cstate="print"/>
          <a:srcRect l="53450" t="-139995"/>
          <a:stretch>
            <a:fillRect/>
          </a:stretch>
        </p:blipFill>
        <p:spPr bwMode="auto">
          <a:xfrm>
            <a:off x="0" y="6054725"/>
            <a:ext cx="4048125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05000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1735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072886" y="5066980"/>
            <a:ext cx="7690114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25400"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bg2">
                      <a:lumMod val="50000"/>
                      <a:alpha val="40000"/>
                    </a:schemeClr>
                  </a:outerShdw>
                </a:effectLst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hapter-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4959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1-01149_special blu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4" cstate="print"/>
          <a:srcRect l="53450" t="-139995"/>
          <a:stretch>
            <a:fillRect/>
          </a:stretch>
        </p:blipFill>
        <p:spPr bwMode="auto">
          <a:xfrm>
            <a:off x="0" y="6054725"/>
            <a:ext cx="4048125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hapter-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4959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1-01149_special blu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4" cstate="print"/>
          <a:srcRect l="53450" t="-139995"/>
          <a:stretch>
            <a:fillRect/>
          </a:stretch>
        </p:blipFill>
        <p:spPr bwMode="auto">
          <a:xfrm>
            <a:off x="0" y="6054725"/>
            <a:ext cx="4048125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hapter-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4959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 descr="1-01149_special blu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4" cstate="print"/>
          <a:srcRect l="53450" t="-139995"/>
          <a:stretch>
            <a:fillRect/>
          </a:stretch>
        </p:blipFill>
        <p:spPr bwMode="auto">
          <a:xfrm>
            <a:off x="0" y="6054725"/>
            <a:ext cx="4048125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072886" y="-35356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>
              <a:contourClr>
                <a:srgbClr val="F4A234"/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9600" b="1" i="1" u="none" strike="noStrike" kern="1200" cap="none" spc="-300" normalizeH="0" baseline="0" noProof="0" dirty="0" smtClean="0">
                <a:ln w="11430">
                  <a:noFill/>
                </a:ln>
                <a:gradFill>
                  <a:gsLst>
                    <a:gs pos="0">
                      <a:schemeClr val="accent2">
                        <a:alpha val="60000"/>
                      </a:schemeClr>
                    </a:gs>
                    <a:gs pos="100000">
                      <a:schemeClr val="accent2">
                        <a:lumMod val="50000"/>
                        <a:alpha val="56000"/>
                      </a:schemeClr>
                    </a:gs>
                  </a:gsLst>
                  <a:lin ang="16200000" scaled="1"/>
                </a:gradFill>
                <a:effectLst/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370013" y="847436"/>
            <a:ext cx="7681913" cy="1523495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981449" y="5082160"/>
            <a:ext cx="4781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Segoe Semibold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76" r:id="rId9"/>
    <p:sldLayoutId id="2147484077" r:id="rId10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253055"/>
              </a:gs>
              <a:gs pos="100000">
                <a:srgbClr val="5100A2"/>
              </a:gs>
            </a:gsLst>
            <a:lin ang="5400000" scaled="0"/>
          </a:gradFill>
          <a:latin typeface="Trebuchet MS" pitchFamily="34" charset="0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9pPr>
    </p:titleStyle>
    <p:bodyStyle>
      <a:lvl1pPr marL="514350" indent="-514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2"/>
        </a:buBlip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1031875" indent="-514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2"/>
        </a:buBlip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371600" indent="-45720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2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716088" indent="-45720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2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62163" indent="-45720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2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18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81" r:id="rId4"/>
    <p:sldLayoutId id="2147484082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  <p:sldLayoutId id="2147484083" r:id="rId12"/>
    <p:sldLayoutId id="2147484084" r:id="rId13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9pPr>
    </p:titleStyle>
    <p:bodyStyle>
      <a:lvl1pPr marL="460375" indent="-4603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n-ea"/>
          <a:cs typeface="+mn-cs"/>
        </a:defRPr>
      </a:lvl1pPr>
      <a:lvl2pPr marL="854075" indent="-39370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n-ea"/>
          <a:cs typeface="+mn-cs"/>
        </a:defRPr>
      </a:lvl2pPr>
      <a:lvl3pPr marL="1258888" indent="-404813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n-ea"/>
          <a:cs typeface="+mn-cs"/>
        </a:defRPr>
      </a:lvl3pPr>
      <a:lvl4pPr marL="1655763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n-ea"/>
          <a:cs typeface="+mn-cs"/>
        </a:defRPr>
      </a:lvl4pPr>
      <a:lvl5pPr marL="1941513" indent="-4000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white rectangle.png"/>
          <p:cNvPicPr>
            <a:picLocks noChangeAspect="1"/>
          </p:cNvPicPr>
          <p:nvPr/>
        </p:nvPicPr>
        <p:blipFill>
          <a:blip r:embed="rId3" cstate="print"/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2313" y="1905000"/>
            <a:ext cx="804068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 pitchFamily="34" charset="0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rebuchet MS" pitchFamily="34" charset="0"/>
          <a:cs typeface="Arial" pitchFamily="34" charset="0"/>
        </a:defRPr>
      </a:lvl9pPr>
    </p:titleStyle>
    <p:bodyStyle>
      <a:lvl1pPr marL="342900" indent="-34290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175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0413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3788" indent="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5575" indent="40322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white rectangle.png"/>
          <p:cNvPicPr>
            <a:picLocks noChangeAspect="1"/>
          </p:cNvPicPr>
          <p:nvPr/>
        </p:nvPicPr>
        <p:blipFill>
          <a:blip r:embed="rId3" cstate="print"/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2313" y="1905000"/>
            <a:ext cx="804068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25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latin typeface="Trebuchet MS" pitchFamily="34" charset="0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Trebuchet MS" pitchFamily="34" charset="0"/>
          <a:cs typeface="Arial" pitchFamily="34" charset="0"/>
        </a:defRPr>
      </a:lvl9pPr>
    </p:titleStyle>
    <p:bodyStyle>
      <a:lvl1pPr marL="342900" indent="-34290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175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0413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3788" indent="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5575" indent="40322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731125" cy="480131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dirty="0"/>
              <a:t>Муниципальное общеобразовательное учреждение</a:t>
            </a:r>
          </a:p>
          <a:p>
            <a:pPr algn="ctr">
              <a:defRPr/>
            </a:pPr>
            <a:r>
              <a:rPr lang="ru-RU" b="1" dirty="0"/>
              <a:t>«</a:t>
            </a:r>
            <a:r>
              <a:rPr lang="ru-RU" b="1" dirty="0" err="1"/>
              <a:t>Туношёнская</a:t>
            </a:r>
            <a:r>
              <a:rPr lang="ru-RU" b="1" dirty="0"/>
              <a:t> средняя школа имени Героя России Селезнёва А.А.»</a:t>
            </a:r>
          </a:p>
          <a:p>
            <a:pPr algn="ctr">
              <a:defRPr/>
            </a:pPr>
            <a:r>
              <a:rPr lang="ru-RU" b="1" dirty="0"/>
              <a:t>Ярославского муниципального района</a:t>
            </a:r>
          </a:p>
          <a:p>
            <a:pPr algn="ctr">
              <a:defRPr/>
            </a:pPr>
            <a:endParaRPr lang="ru-RU" b="1" dirty="0" smtClean="0"/>
          </a:p>
          <a:p>
            <a:pPr algn="ctr">
              <a:defRPr/>
            </a:pPr>
            <a:r>
              <a:rPr lang="ru-RU" sz="3200" b="1" dirty="0" smtClean="0"/>
              <a:t>ЗДОРОВЬЕСБЕРЕГАЮЩИЕ </a:t>
            </a:r>
          </a:p>
          <a:p>
            <a:pPr algn="ctr">
              <a:defRPr/>
            </a:pPr>
            <a:r>
              <a:rPr lang="ru-RU" sz="3200" b="1" dirty="0" smtClean="0"/>
              <a:t>ТЕХНОЛОГИИ ОБУЧЕНИЯ</a:t>
            </a:r>
          </a:p>
          <a:p>
            <a:pPr algn="ctr">
              <a:defRPr/>
            </a:pPr>
            <a:r>
              <a:rPr lang="ru-RU" sz="3200" b="1" dirty="0" smtClean="0"/>
              <a:t>(</a:t>
            </a:r>
            <a:r>
              <a:rPr lang="ru-RU" sz="2000" b="1" dirty="0" smtClean="0"/>
              <a:t>ФИЗИЧЕСКАЯ КУЛЬТУРА)</a:t>
            </a:r>
          </a:p>
          <a:p>
            <a:pPr marL="3862388">
              <a:defRPr/>
            </a:pPr>
            <a:r>
              <a:rPr lang="ru-RU" i="1" dirty="0" err="1" smtClean="0"/>
              <a:t>Здоровьесберегающая</a:t>
            </a:r>
            <a:r>
              <a:rPr lang="ru-RU" i="1" dirty="0" smtClean="0"/>
              <a:t> технология – это качественная характеристика педагогической технологии, показывающая, насколько решается задача сохранения здоровья учителя и учеников.</a:t>
            </a:r>
            <a:endParaRPr lang="ru-RU" dirty="0" smtClean="0"/>
          </a:p>
          <a:p>
            <a:pPr algn="ctr">
              <a:defRPr/>
            </a:pPr>
            <a:endParaRPr lang="ru-RU" sz="3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79512" y="4509120"/>
            <a:ext cx="3815804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Д.В. Фролов,</a:t>
            </a:r>
          </a:p>
          <a:p>
            <a:pPr eaLnBrk="1" hangingPunct="1">
              <a:defRPr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учитель физической культуры;</a:t>
            </a:r>
          </a:p>
          <a:p>
            <a:pPr eaLnBrk="1" hangingPunct="1">
              <a:defRPr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А.С. Батов,</a:t>
            </a:r>
          </a:p>
          <a:p>
            <a:pPr eaLnBrk="1" hangingPunct="1">
              <a:defRPr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учитель физической культуры;</a:t>
            </a:r>
          </a:p>
          <a:p>
            <a:pPr eaLnBrk="1" hangingPunct="1">
              <a:defRPr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И.А. Гаршин,</a:t>
            </a:r>
          </a:p>
          <a:p>
            <a:pPr eaLnBrk="1" hangingPunct="1">
              <a:defRPr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учитель физической культуры</a:t>
            </a:r>
          </a:p>
          <a:p>
            <a:pPr eaLnBrk="1" hangingPunct="1">
              <a:defRPr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6388" name="Picture 4" descr="C:\Users\gaganova\Desktop\Безымянный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4293096"/>
            <a:ext cx="26751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76600" y="6341318"/>
            <a:ext cx="183896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+mn-cs"/>
              </a:rPr>
              <a:t>Январь,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rebuchet MS" pitchFamily="34" charset="0"/>
                <a:cs typeface="+mn-cs"/>
              </a:rPr>
              <a:t>2021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rebuchet MS" pitchFamily="34" charset="0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288"/>
            <a:ext cx="8382000" cy="201285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Здоровье – универсальное благо, имеющее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смысложизненное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значение для личности, а значит и обеспечивающее жизнь человечества как наивысшую ценность. </a:t>
            </a:r>
          </a:p>
          <a:p>
            <a:pPr marL="0" indent="0">
              <a:buNone/>
              <a:defRPr/>
            </a:pP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548680"/>
            <a:ext cx="8382000" cy="997196"/>
          </a:xfrm>
        </p:spPr>
        <p:txBody>
          <a:bodyPr/>
          <a:lstStyle/>
          <a:p>
            <a:pPr>
              <a:defRPr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ЗДОРОВЬЕСБЕРЕГАЮЩИЙ УРОК: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7411" name="Содержимое 5"/>
          <p:cNvSpPr>
            <a:spLocks noGrp="1"/>
          </p:cNvSpPr>
          <p:nvPr>
            <p:ph sz="half" idx="1"/>
          </p:nvPr>
        </p:nvSpPr>
        <p:spPr>
          <a:xfrm>
            <a:off x="381000" y="1411289"/>
            <a:ext cx="8512175" cy="5318379"/>
          </a:xfrm>
        </p:spPr>
        <p:txBody>
          <a:bodyPr/>
          <a:lstStyle/>
          <a:p>
            <a:pPr marL="0" indent="15875">
              <a:buNone/>
            </a:pPr>
            <a:r>
              <a:rPr lang="ru-RU" sz="2000" dirty="0" smtClean="0"/>
              <a:t>- гигиенические условия в кабинете (свежесть воздуха и </a:t>
            </a:r>
            <a:r>
              <a:rPr lang="ru-RU" sz="2000" dirty="0" err="1" smtClean="0"/>
              <a:t>кондиционированность</a:t>
            </a:r>
            <a:r>
              <a:rPr lang="ru-RU" sz="2000" dirty="0" smtClean="0"/>
              <a:t> помещения, температуру, уровень освещения и др.); </a:t>
            </a:r>
          </a:p>
          <a:p>
            <a:pPr marL="0" indent="15875">
              <a:buNone/>
            </a:pPr>
            <a:r>
              <a:rPr lang="ru-RU" sz="2000" dirty="0" smtClean="0"/>
              <a:t>- количество видов учебной деятельности, продолжительность и частоту их чередования; </a:t>
            </a:r>
          </a:p>
          <a:p>
            <a:pPr marL="0" indent="15875">
              <a:buNone/>
            </a:pPr>
            <a:r>
              <a:rPr lang="ru-RU" sz="2000" dirty="0" smtClean="0"/>
              <a:t>- наличие индивидуального, личностно-ориентированного подходов к каждому обучающемуся и принципа дифференциации; </a:t>
            </a:r>
          </a:p>
          <a:p>
            <a:pPr marL="0" indent="15875">
              <a:buNone/>
            </a:pPr>
            <a:r>
              <a:rPr lang="ru-RU" sz="2000" dirty="0" smtClean="0"/>
              <a:t>- наличие ситуаций выбора и успеха; </a:t>
            </a:r>
          </a:p>
          <a:p>
            <a:pPr marL="0" indent="15875">
              <a:buNone/>
            </a:pPr>
            <a:r>
              <a:rPr lang="ru-RU" sz="2000" dirty="0" smtClean="0"/>
              <a:t>- наличие организации учебного сотрудничества; </a:t>
            </a:r>
          </a:p>
          <a:p>
            <a:pPr marL="0" indent="15875">
              <a:buNone/>
            </a:pPr>
            <a:r>
              <a:rPr lang="ru-RU" sz="2000" dirty="0" smtClean="0"/>
              <a:t>- наличие физкультминуток и эмоциональных разрядок на уроке; </a:t>
            </a:r>
          </a:p>
          <a:p>
            <a:pPr marL="0" indent="15875">
              <a:buNone/>
            </a:pPr>
            <a:r>
              <a:rPr lang="ru-RU" sz="2000" dirty="0" smtClean="0"/>
              <a:t>- наличие мотивации здорового поведения обучающихся; </a:t>
            </a:r>
          </a:p>
          <a:p>
            <a:pPr marL="0" indent="15875">
              <a:buNone/>
            </a:pPr>
            <a:r>
              <a:rPr lang="ru-RU" sz="2000" dirty="0" smtClean="0"/>
              <a:t>- наличие благоприятного социально-психологического климата на уроке; </a:t>
            </a:r>
          </a:p>
          <a:p>
            <a:pPr marL="0" indent="15875">
              <a:buNone/>
            </a:pPr>
            <a:r>
              <a:rPr lang="ru-RU" sz="2000" dirty="0" smtClean="0"/>
              <a:t>- использование приемов рефлексии.</a:t>
            </a:r>
          </a:p>
          <a:p>
            <a:pPr marL="339725" indent="-339725">
              <a:buNone/>
            </a:pPr>
            <a:endParaRPr lang="ru-RU" dirty="0" smtClean="0"/>
          </a:p>
          <a:p>
            <a:pPr marL="339725" indent="-339725"/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440394"/>
          </a:xfrm>
        </p:spPr>
        <p:txBody>
          <a:bodyPr/>
          <a:lstStyle/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Применение здоровьесберегающих технологий 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на уроках физической культуры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>
          <a:xfrm>
            <a:off x="251520" y="1411552"/>
            <a:ext cx="8640960" cy="2585323"/>
          </a:xfrm>
        </p:spPr>
        <p:txBody>
          <a:bodyPr/>
          <a:lstStyle/>
          <a:p>
            <a:pPr marL="90488" indent="17463">
              <a:buNone/>
            </a:pPr>
            <a:r>
              <a:rPr lang="ru-RU" sz="2800" b="1" spc="-150" dirty="0" smtClean="0">
                <a:ln w="3175">
                  <a:noFill/>
                </a:ln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Главная задача </a:t>
            </a:r>
            <a:r>
              <a:rPr lang="ru-RU" sz="2800" dirty="0" smtClean="0"/>
              <a:t>учителя физической культуры:</a:t>
            </a:r>
          </a:p>
          <a:p>
            <a:pPr marL="90488" indent="17463">
              <a:buNone/>
            </a:pPr>
            <a:r>
              <a:rPr lang="ru-RU" sz="2800" dirty="0" smtClean="0"/>
              <a:t> - сохранение и укрепление здоровья подрастающего поколения. </a:t>
            </a:r>
          </a:p>
          <a:p>
            <a:pPr marL="90488" indent="17463">
              <a:buNone/>
            </a:pPr>
            <a:endParaRPr lang="ru-RU" sz="2800" dirty="0" smtClean="0"/>
          </a:p>
          <a:p>
            <a:pPr marL="90488" indent="17463">
              <a:buNone/>
            </a:pPr>
            <a:r>
              <a:rPr lang="ru-RU" sz="2800" b="1" spc="-150" dirty="0" smtClean="0">
                <a:ln w="3175">
                  <a:noFill/>
                </a:ln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Физическая культура</a:t>
            </a:r>
            <a:r>
              <a:rPr lang="ru-RU" sz="2800" dirty="0" smtClean="0"/>
              <a:t> - единственный предмет в школе, который выполняет именно эти задачи.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39552" y="1124744"/>
            <a:ext cx="8424936" cy="3668697"/>
          </a:xfrm>
        </p:spPr>
        <p:txBody>
          <a:bodyPr/>
          <a:lstStyle/>
          <a:p>
            <a:pPr marL="0" indent="7938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Физкультурно-оздоровительные технологии направлены на физическое развитие занимающихся: </a:t>
            </a:r>
          </a:p>
          <a:p>
            <a:pPr marL="900113" lvl="1" indent="0">
              <a:buFont typeface="Arial" pitchFamily="34" charset="0"/>
              <a:buChar char="•"/>
            </a:pPr>
            <a:r>
              <a:rPr lang="ru-RU" dirty="0" smtClean="0"/>
              <a:t>закаливание, </a:t>
            </a:r>
          </a:p>
          <a:p>
            <a:pPr marL="900113" lvl="1" indent="0">
              <a:buFont typeface="Arial" pitchFamily="34" charset="0"/>
              <a:buChar char="•"/>
            </a:pPr>
            <a:r>
              <a:rPr lang="ru-RU" dirty="0" smtClean="0"/>
              <a:t>тренировку силы, </a:t>
            </a:r>
          </a:p>
          <a:p>
            <a:pPr marL="900113" lvl="1" indent="0">
              <a:buFont typeface="Arial" pitchFamily="34" charset="0"/>
              <a:buChar char="•"/>
            </a:pPr>
            <a:r>
              <a:rPr lang="ru-RU" dirty="0" smtClean="0"/>
              <a:t>выносливости, </a:t>
            </a:r>
          </a:p>
          <a:p>
            <a:pPr marL="900113" lvl="1" indent="0">
              <a:buFont typeface="Arial" pitchFamily="34" charset="0"/>
              <a:buChar char="•"/>
            </a:pPr>
            <a:r>
              <a:rPr lang="ru-RU" dirty="0" smtClean="0"/>
              <a:t>быстроты, </a:t>
            </a:r>
          </a:p>
          <a:p>
            <a:pPr marL="900113" lvl="1" indent="0">
              <a:buFont typeface="Arial" pitchFamily="34" charset="0"/>
              <a:buChar char="•"/>
            </a:pPr>
            <a:r>
              <a:rPr lang="ru-RU" dirty="0" smtClean="0"/>
              <a:t>гибкости и других качеств. 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45413"/>
            <a:ext cx="8640960" cy="5700022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Цель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профессиональной деятельности:</a:t>
            </a:r>
          </a:p>
          <a:p>
            <a:pPr marL="0" indent="15875">
              <a:buNone/>
            </a:pPr>
            <a:r>
              <a:rPr lang="ru-RU" sz="2400" dirty="0" smtClean="0"/>
              <a:t>создание благоприятных условий для формирования у детей отношения к здоровому образу жизни. </a:t>
            </a:r>
          </a:p>
          <a:p>
            <a:pPr marL="0" indent="15875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Основные направления: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Создание условий для реализации </a:t>
            </a:r>
            <a:r>
              <a:rPr lang="ru-RU" sz="2400" dirty="0" err="1" smtClean="0"/>
              <a:t>здоровьесберегающего</a:t>
            </a:r>
            <a:r>
              <a:rPr lang="ru-RU" sz="2400" dirty="0" smtClean="0"/>
              <a:t> подхода на уроках физической культуры;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Укрепление дисциплины и привитие сознательного отношения к занятиям физической культурой и спортом;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Повышение общего среднего уровня физической подготовки учащихся;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Популяризация и агитация здорового образа жизни;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стимулирование участия детей в соревнованиях по различным видам спорта</a:t>
            </a:r>
          </a:p>
          <a:p>
            <a:pPr>
              <a:buFont typeface="Arial" pitchFamily="34" charset="0"/>
              <a:buChar char="•"/>
            </a:pP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483" name="Содержимое 5"/>
          <p:cNvSpPr>
            <a:spLocks noGrp="1"/>
          </p:cNvSpPr>
          <p:nvPr>
            <p:ph sz="half" idx="1"/>
          </p:nvPr>
        </p:nvSpPr>
        <p:spPr>
          <a:xfrm>
            <a:off x="381000" y="1411289"/>
            <a:ext cx="8512175" cy="4339650"/>
          </a:xfrm>
        </p:spPr>
        <p:txBody>
          <a:bodyPr/>
          <a:lstStyle/>
          <a:p>
            <a:pPr marL="339725" indent="-339725"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Реализация основных направлений через:</a:t>
            </a:r>
          </a:p>
          <a:p>
            <a:pPr marL="339725" lvl="0" indent="-339725">
              <a:buFont typeface="Arial" pitchFamily="34" charset="0"/>
              <a:buChar char="•"/>
            </a:pPr>
            <a:r>
              <a:rPr lang="ru-RU" sz="2000" b="1" dirty="0" smtClean="0"/>
              <a:t>реализацию образовательных программ </a:t>
            </a:r>
            <a:r>
              <a:rPr lang="ru-RU" sz="2000" b="1" dirty="0" err="1" smtClean="0"/>
              <a:t>здоровьесберегающей</a:t>
            </a:r>
            <a:r>
              <a:rPr lang="ru-RU" sz="2000" b="1" dirty="0" smtClean="0"/>
              <a:t> направленности</a:t>
            </a:r>
            <a:endParaRPr lang="ru-RU" sz="2000" dirty="0" smtClean="0"/>
          </a:p>
          <a:p>
            <a:pPr marL="339725" indent="-339725">
              <a:buFont typeface="Arial" pitchFamily="34" charset="0"/>
              <a:buChar char="•"/>
            </a:pPr>
            <a:r>
              <a:rPr lang="ru-RU" sz="2000" b="1" dirty="0" smtClean="0"/>
              <a:t>учет возрастных и индивидуальных особенностей учащихся</a:t>
            </a:r>
            <a:endParaRPr lang="ru-RU" sz="2000" dirty="0" smtClean="0"/>
          </a:p>
          <a:p>
            <a:pPr marL="339725" lvl="0" indent="-339725">
              <a:buFont typeface="Arial" pitchFamily="34" charset="0"/>
              <a:buChar char="•"/>
            </a:pPr>
            <a:r>
              <a:rPr lang="ru-RU" sz="2000" b="1" dirty="0" smtClean="0"/>
              <a:t>учет состояния здоровья ученика </a:t>
            </a:r>
            <a:endParaRPr lang="ru-RU" sz="2000" dirty="0" smtClean="0"/>
          </a:p>
          <a:p>
            <a:pPr marL="339725" indent="-339725">
              <a:buFont typeface="Arial" pitchFamily="34" charset="0"/>
              <a:buChar char="•"/>
            </a:pPr>
            <a:r>
              <a:rPr lang="ru-RU" sz="2000" b="1" dirty="0" smtClean="0"/>
              <a:t>обеспечение необходимых гигиенических условий в спортивном зале</a:t>
            </a:r>
          </a:p>
          <a:p>
            <a:pPr marL="339725" lvl="0" indent="-339725">
              <a:buFont typeface="Arial" pitchFamily="34" charset="0"/>
              <a:buChar char="•"/>
            </a:pPr>
            <a:r>
              <a:rPr lang="ru-RU" sz="2000" b="1" dirty="0" smtClean="0"/>
              <a:t>совершенствование методики проведения урока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ru-RU" sz="2000" b="1" dirty="0" smtClean="0"/>
              <a:t>пропаганду физической культуры и спорта</a:t>
            </a:r>
            <a:endParaRPr lang="ru-RU" sz="2000" dirty="0" smtClean="0"/>
          </a:p>
          <a:p>
            <a:pPr marL="339725" lvl="0" indent="-339725">
              <a:buFont typeface="Arial" pitchFamily="34" charset="0"/>
              <a:buChar char="•"/>
            </a:pPr>
            <a:endParaRPr lang="ru-RU" sz="2000" dirty="0" smtClean="0"/>
          </a:p>
          <a:p>
            <a:pPr marL="339725" indent="-339725">
              <a:buFont typeface="Arial" pitchFamily="34" charset="0"/>
              <a:buChar char="•"/>
            </a:pPr>
            <a:endParaRPr lang="ru-RU" sz="2000" dirty="0" smtClean="0"/>
          </a:p>
          <a:p>
            <a:pPr marL="339725" indent="-339725">
              <a:buFont typeface="Arial" pitchFamily="34" charset="0"/>
              <a:buChar char="•"/>
            </a:pPr>
            <a:endParaRPr lang="ru-RU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39725" indent="-339725">
              <a:buNone/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484" name="Picture 7" descr="logo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19638" y="0"/>
            <a:ext cx="4389437" cy="1196975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382000" cy="775597"/>
          </a:xfrm>
        </p:spPr>
        <p:txBody>
          <a:bodyPr/>
          <a:lstStyle/>
          <a:p>
            <a:pPr lvl="0"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Результативность опыта: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dirty="0"/>
          </a:p>
        </p:txBody>
      </p:sp>
      <p:sp>
        <p:nvSpPr>
          <p:cNvPr id="20483" name="Содержимое 5"/>
          <p:cNvSpPr>
            <a:spLocks noGrp="1"/>
          </p:cNvSpPr>
          <p:nvPr>
            <p:ph sz="half" idx="1"/>
          </p:nvPr>
        </p:nvSpPr>
        <p:spPr>
          <a:xfrm>
            <a:off x="381000" y="1411289"/>
            <a:ext cx="8512175" cy="1754326"/>
          </a:xfrm>
        </p:spPr>
        <p:txBody>
          <a:bodyPr/>
          <a:lstStyle/>
          <a:p>
            <a:pPr marL="339725" lvl="0" indent="-339725">
              <a:buNone/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39725" lvl="0" indent="-339725">
              <a:buNone/>
            </a:pPr>
            <a:endParaRPr lang="ru-RU" sz="2000" dirty="0" smtClean="0"/>
          </a:p>
          <a:p>
            <a:pPr marL="339725" indent="-339725">
              <a:buFont typeface="Arial" pitchFamily="34" charset="0"/>
              <a:buChar char="•"/>
            </a:pPr>
            <a:endParaRPr lang="ru-RU" sz="2000" dirty="0" smtClean="0"/>
          </a:p>
          <a:p>
            <a:pPr marL="339725" indent="-339725">
              <a:buFont typeface="Arial" pitchFamily="34" charset="0"/>
              <a:buChar char="•"/>
            </a:pPr>
            <a:endParaRPr lang="ru-RU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39725" indent="-339725">
              <a:buNone/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699792" y="1628800"/>
          <a:ext cx="547260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5373216"/>
            <a:ext cx="31714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Всего мероприятий – 141</a:t>
            </a:r>
          </a:p>
          <a:p>
            <a:r>
              <a:rPr lang="ru-RU" dirty="0" err="1" smtClean="0"/>
              <a:t>Здоровьесберегающих</a:t>
            </a:r>
            <a:r>
              <a:rPr lang="ru-RU" dirty="0" smtClean="0"/>
              <a:t> – 56</a:t>
            </a:r>
          </a:p>
          <a:p>
            <a:r>
              <a:rPr lang="ru-RU" dirty="0" smtClean="0"/>
              <a:t>Спортивных - 39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5029200" y="188640"/>
            <a:ext cx="4114800" cy="212981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Результативность опыта: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dirty="0"/>
          </a:p>
        </p:txBody>
      </p:sp>
      <p:sp>
        <p:nvSpPr>
          <p:cNvPr id="20483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39725" lvl="0" indent="-339725">
              <a:buNone/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39725" lvl="0" indent="-339725">
              <a:buNone/>
            </a:pPr>
            <a:endParaRPr lang="ru-RU" sz="2000" dirty="0" smtClean="0"/>
          </a:p>
          <a:p>
            <a:pPr marL="339725" indent="-339725">
              <a:buFont typeface="Arial" pitchFamily="34" charset="0"/>
              <a:buChar char="•"/>
            </a:pPr>
            <a:endParaRPr lang="ru-RU" sz="2000" dirty="0" smtClean="0"/>
          </a:p>
          <a:p>
            <a:pPr marL="339725" indent="-339725">
              <a:buFont typeface="Arial" pitchFamily="34" charset="0"/>
              <a:buChar char="•"/>
            </a:pPr>
            <a:endParaRPr lang="ru-RU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39725" indent="-339725">
              <a:buNone/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9792" y="134076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Сдача норм ГТО 11- </a:t>
            </a:r>
            <a:r>
              <a:rPr lang="ru-RU" b="1" dirty="0" err="1" smtClean="0"/>
              <a:t>классниками</a:t>
            </a:r>
            <a:endParaRPr lang="ru-RU" b="1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411760" y="2420888"/>
          <a:ext cx="511256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987824" y="4941168"/>
            <a:ext cx="36724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sz="1100" dirty="0" smtClean="0"/>
              <a:t>2017-2018             2018-2019                   2019-2020</a:t>
            </a:r>
            <a:endParaRPr lang="ru-RU" sz="1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Результативность опыта: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dirty="0"/>
          </a:p>
        </p:txBody>
      </p:sp>
      <p:sp>
        <p:nvSpPr>
          <p:cNvPr id="20483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39725" lvl="0" indent="-339725">
              <a:buNone/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39725" lvl="0" indent="-339725">
              <a:buNone/>
            </a:pPr>
            <a:endParaRPr lang="ru-RU" sz="2000" dirty="0" smtClean="0"/>
          </a:p>
          <a:p>
            <a:pPr marL="339725" indent="-339725">
              <a:buFont typeface="Arial" pitchFamily="34" charset="0"/>
              <a:buChar char="•"/>
            </a:pPr>
            <a:endParaRPr lang="ru-RU" sz="2000" dirty="0" smtClean="0"/>
          </a:p>
          <a:p>
            <a:pPr marL="339725" indent="-339725">
              <a:buFont typeface="Arial" pitchFamily="34" charset="0"/>
              <a:buChar char="•"/>
            </a:pPr>
            <a:endParaRPr lang="ru-RU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39725" indent="-339725">
              <a:buNone/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916832"/>
            <a:ext cx="792088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Спартакиада обучающихся ЯМР</a:t>
            </a:r>
          </a:p>
          <a:p>
            <a:endParaRPr lang="ru-RU" sz="2400" dirty="0" smtClean="0"/>
          </a:p>
          <a:p>
            <a:r>
              <a:rPr lang="ru-RU" sz="2400" dirty="0" smtClean="0"/>
              <a:t>2017 </a:t>
            </a:r>
            <a:r>
              <a:rPr lang="ru-RU" sz="2400" dirty="0" smtClean="0"/>
              <a:t>– </a:t>
            </a:r>
            <a:r>
              <a:rPr lang="ru-RU" sz="2400" dirty="0" smtClean="0"/>
              <a:t>2018 </a:t>
            </a:r>
            <a:r>
              <a:rPr lang="ru-RU" sz="2400" dirty="0" smtClean="0"/>
              <a:t>учебный год – юноши – 4, девушки – 3</a:t>
            </a:r>
          </a:p>
          <a:p>
            <a:r>
              <a:rPr lang="ru-RU" sz="2400" dirty="0" smtClean="0"/>
              <a:t>2018 </a:t>
            </a:r>
            <a:r>
              <a:rPr lang="ru-RU" sz="2400" dirty="0" smtClean="0"/>
              <a:t>– </a:t>
            </a:r>
            <a:r>
              <a:rPr lang="ru-RU" sz="2400" dirty="0" smtClean="0"/>
              <a:t>2019 </a:t>
            </a:r>
            <a:r>
              <a:rPr lang="ru-RU" sz="2400" dirty="0" smtClean="0"/>
              <a:t>учебный год – юноши – 3, девушки – 1</a:t>
            </a:r>
          </a:p>
          <a:p>
            <a:r>
              <a:rPr lang="ru-RU" sz="2400" dirty="0" smtClean="0"/>
              <a:t>2019 -  2020 </a:t>
            </a:r>
            <a:r>
              <a:rPr lang="ru-RU" sz="2400" dirty="0" smtClean="0"/>
              <a:t>учебный год – юноши – 2, девушки - 1 </a:t>
            </a: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eme2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76194" tIns="38097" rIns="76194" bIns="38097" numCol="1" rtlCol="0" anchor="ctr" anchorCtr="0" compatLnSpc="1">
        <a:prstTxWarp prst="textNoShape">
          <a:avLst/>
        </a:prstTxWarp>
      </a:bodyPr>
      <a:lstStyle>
        <a:defPPr algn="ctr" defTabSz="761719" fontAlgn="base">
          <a:spcBef>
            <a:spcPct val="0"/>
          </a:spcBef>
          <a:spcAft>
            <a:spcPct val="0"/>
          </a:spcAft>
          <a:defRPr sz="2300" kern="0" dirty="0" smtClean="0">
            <a:solidFill>
              <a:schemeClr val="tx2"/>
            </a:solidFill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Ценность лицензионного ПО Microsoft-ш1">
  <a:themeElements>
    <a:clrScheme name="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White with Courier font for code slides">
  <a:themeElements>
    <a:clrScheme name="1-01149 Michelle Evans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ECDFA7"/>
      </a:accent1>
      <a:accent2>
        <a:srgbClr val="4F6E9B"/>
      </a:accent2>
      <a:accent3>
        <a:srgbClr val="936553"/>
      </a:accent3>
      <a:accent4>
        <a:srgbClr val="88A17B"/>
      </a:accent4>
      <a:accent5>
        <a:srgbClr val="B8977E"/>
      </a:accent5>
      <a:accent6>
        <a:srgbClr val="99B5D3"/>
      </a:accent6>
      <a:hlink>
        <a:srgbClr val="FFFF99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TS030007756</Template>
  <TotalTime>965</TotalTime>
  <Words>397</Words>
  <Application>Microsoft Office PowerPoint</Application>
  <PresentationFormat>Экран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1_Theme20</vt:lpstr>
      <vt:lpstr>Ценность лицензионного ПО Microsoft-ш1</vt:lpstr>
      <vt:lpstr>White with Courier font for code slides</vt:lpstr>
      <vt:lpstr>1_White with Courier font for code slides</vt:lpstr>
      <vt:lpstr>Слайд 1</vt:lpstr>
      <vt:lpstr>ЗДОРОВЬЕСБЕРЕГАЮЩИЙ УРОК: </vt:lpstr>
      <vt:lpstr>Применение здоровьесберегающих технологий  на уроках физической культуры </vt:lpstr>
      <vt:lpstr>Слайд 4</vt:lpstr>
      <vt:lpstr>Слайд 5</vt:lpstr>
      <vt:lpstr>Слайд 6</vt:lpstr>
      <vt:lpstr>Результативность опыта: </vt:lpstr>
      <vt:lpstr>Результативность опыта: </vt:lpstr>
      <vt:lpstr>Результативность опыта: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>Шаблон оформления</dc:subject>
  <dc:creator>gaganova</dc:creator>
  <cp:keywords>Шаблон оформления</cp:keywords>
  <dc:description>Корпорация Майкрософт</dc:description>
  <cp:lastModifiedBy>ПК</cp:lastModifiedBy>
  <cp:revision>95</cp:revision>
  <dcterms:created xsi:type="dcterms:W3CDTF">2013-12-21T14:53:26Z</dcterms:created>
  <dcterms:modified xsi:type="dcterms:W3CDTF">2024-11-12T11:02:12Z</dcterms:modified>
  <cp:category>Шаблон оформления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TC103899601049</vt:lpwstr>
  </property>
</Properties>
</file>