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40EE875-078A-4274-9A3B-E7DD4285C5E3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60A13A3-1E83-4480-B4D1-5F6F8C904DB6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046792D-EB38-4C29-A9FB-60E5D5681D7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ru-RU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3B9249A-155C-4889-BC21-DA6399590B4A}" type="slidenum">
              <a:rPr lang="ru-RU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39" name="Рисунок 38"/>
          <p:cNvPicPr/>
          <p:nvPr/>
        </p:nvPicPr>
        <p:blipFill>
          <a:blip r:embed="rId2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2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5344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80" name="Рисунок 79"/>
          <p:cNvPicPr/>
          <p:nvPr/>
        </p:nvPicPr>
        <p:blipFill>
          <a:blip r:embed="rId2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80"/>
          <p:cNvPicPr/>
          <p:nvPr/>
        </p:nvPicPr>
        <p:blipFill>
          <a:blip r:embed="rId2"/>
          <a:stretch/>
        </p:blipFill>
        <p:spPr>
          <a:xfrm>
            <a:off x="1735200" y="1646280"/>
            <a:ext cx="5672520" cy="452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5344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4525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401040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46280"/>
            <a:ext cx="401580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4010400"/>
            <a:ext cx="8229240" cy="21585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 hidden="1"/>
          <p:cNvSpPr/>
          <p:nvPr/>
        </p:nvSpPr>
        <p:spPr>
          <a:xfrm>
            <a:off x="164520" y="147240"/>
            <a:ext cx="8810640" cy="65649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160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164520" y="146160"/>
            <a:ext cx="8814600" cy="250524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160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64400" y="380880"/>
            <a:ext cx="8229240" cy="2209320"/>
          </a:xfrm>
          <a:prstGeom prst="rect">
            <a:avLst/>
          </a:prstGeom>
        </p:spPr>
        <p:txBody>
          <a:bodyPr lIns="45720" tIns="45000" rIns="228600" bIns="45000" anchor="b"/>
          <a:lstStyle/>
          <a:p>
            <a:pPr algn="r">
              <a:lnSpc>
                <a:spcPct val="100000"/>
              </a:lnSpc>
            </a:pPr>
            <a:r>
              <a:rPr lang="en-US" sz="4800" b="0" strike="noStrike" spc="-1">
                <a:solidFill>
                  <a:srgbClr val="E6E9C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Образец заголовка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5562720" y="6509160"/>
            <a:ext cx="3002040" cy="273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B9BBB1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2.10.18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38920" y="6509160"/>
            <a:ext cx="464040" cy="273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E04944E-0CE6-42B1-9631-17676BF74730}" type="slidenum">
              <a:rPr lang="ru-RU" sz="1600" b="0" strike="noStrike" spc="-1">
                <a:solidFill>
                  <a:srgbClr val="D5D6CA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1600200" y="6509160"/>
            <a:ext cx="3907080" cy="2739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Шестой уровень структуры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64520" y="147240"/>
            <a:ext cx="8810640" cy="6564960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160">
            <a:solidFill>
              <a:schemeClr val="bg2">
                <a:tint val="78000"/>
                <a:satMod val="180000"/>
                <a:alpha val="88000"/>
              </a:schemeClr>
            </a:solidFill>
            <a:round/>
          </a:ln>
          <a:effectLst>
            <a:innerShdw blurRad="114300">
              <a:srgbClr val="000000"/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588240" y="1424520"/>
            <a:ext cx="8000640" cy="86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53440"/>
            <a:ext cx="8229240" cy="1142640"/>
          </a:xfrm>
          <a:prstGeom prst="rect">
            <a:avLst/>
          </a:prstGeom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>
                <a:solidFill>
                  <a:srgbClr val="E6E9C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Образец заголовка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646280"/>
            <a:ext cx="8229240" cy="45259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Для правки структуры щёлкните мышью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Второй уровень структуры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Третий уровень структуры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Четвёртый уровень структуры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Пятый уровень структуры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Шестой уровень структуры</a:t>
            </a: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Седьмой уровень структурыОбразец текста</a:t>
            </a:r>
          </a:p>
          <a:p>
            <a:pPr marL="640080" lvl="1" indent="-228240">
              <a:lnSpc>
                <a:spcPct val="100000"/>
              </a:lnSpc>
              <a:buClr>
                <a:srgbClr val="B0CCB0"/>
              </a:buClr>
              <a:buSzPct val="90000"/>
              <a:buFont typeface="Symbol" charset="2"/>
              <a:buChar char=""/>
            </a:pPr>
            <a:r>
              <a:rPr lang="en-US" sz="26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Второй уровень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22960" lvl="2" indent="-191520">
              <a:lnSpc>
                <a:spcPct val="10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Третий уровень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005840" lvl="3" indent="-182520">
              <a:lnSpc>
                <a:spcPct val="10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Четвертый уровень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188720" lvl="4" indent="-182520">
              <a:lnSpc>
                <a:spcPct val="10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Пятый уровень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/>
          </p:nvPr>
        </p:nvSpPr>
        <p:spPr>
          <a:xfrm>
            <a:off x="5562720" y="6400800"/>
            <a:ext cx="3002040" cy="2739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B9BBB1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2.10.18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ftr"/>
          </p:nvPr>
        </p:nvSpPr>
        <p:spPr>
          <a:xfrm>
            <a:off x="1295280" y="6400800"/>
            <a:ext cx="4212000" cy="2739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 type="sldNum"/>
          </p:nvPr>
        </p:nvSpPr>
        <p:spPr>
          <a:xfrm>
            <a:off x="8638920" y="6514560"/>
            <a:ext cx="464040" cy="273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295E848-28A5-478E-AFDD-D0620726B5F4}" type="slidenum">
              <a:rPr lang="ru-RU" sz="1600" b="0" strike="noStrike" spc="-1">
                <a:solidFill>
                  <a:srgbClr val="DFE0D4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m-batik.ru/sharfi/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-mozaika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733920" y="1371600"/>
            <a:ext cx="4650840" cy="1294920"/>
          </a:xfrm>
          <a:prstGeom prst="rect">
            <a:avLst/>
          </a:prstGeom>
          <a:noFill/>
          <a:ln>
            <a:noFill/>
          </a:ln>
        </p:spPr>
        <p:txBody>
          <a:bodyPr lIns="45720" tIns="45000" rIns="228600" bIns="45000" anchor="b"/>
          <a:lstStyle/>
          <a:p>
            <a:pPr algn="r">
              <a:lnSpc>
                <a:spcPct val="100000"/>
              </a:lnSpc>
            </a:pPr>
            <a:r>
              <a:rPr lang="en-US" sz="4800" b="0" strike="noStrike" spc="-1" dirty="0" err="1">
                <a:solidFill>
                  <a:srgbClr val="E6E9C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4800" b="0" strike="noStrike" spc="-1" dirty="0">
                <a:solidFill>
                  <a:srgbClr val="E6E9C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
</a:t>
            </a:r>
            <a:r>
              <a:rPr lang="en-US" sz="4800" b="0" strike="noStrike" spc="-1" dirty="0" err="1">
                <a:solidFill>
                  <a:srgbClr val="E6E9C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шарф</a:t>
            </a:r>
            <a:r>
              <a:rPr lang="en-US" sz="4800" b="0" strike="noStrike" spc="-1" dirty="0">
                <a:solidFill>
                  <a:srgbClr val="E6E9C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«</a:t>
            </a:r>
            <a:r>
              <a:rPr lang="en-US" sz="48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Бабочка</a:t>
            </a:r>
            <a:r>
              <a:rPr lang="en-US" sz="48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»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257800" y="4191120"/>
            <a:ext cx="3529042" cy="2209320"/>
          </a:xfrm>
          <a:prstGeom prst="rect">
            <a:avLst/>
          </a:prstGeom>
          <a:noFill/>
          <a:ln>
            <a:noFill/>
          </a:ln>
        </p:spPr>
        <p:txBody>
          <a:bodyPr lIns="45720" tIns="45000" rIns="246960" bIns="45000"/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Выполнила учитель по ИЗО 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Ткаченко Ирина Николаевна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i="1" strike="noStrike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Туношенской</a:t>
            </a:r>
            <a:r>
              <a:rPr lang="ru-RU" sz="20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СШ имени Героя России Селезнева </a:t>
            </a:r>
            <a:r>
              <a:rPr lang="ru-RU" sz="20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А.А</a:t>
            </a:r>
          </a:p>
          <a:p>
            <a:pPr>
              <a:lnSpc>
                <a:spcPct val="100000"/>
              </a:lnSpc>
            </a:pPr>
            <a:r>
              <a:rPr lang="ru-RU" sz="20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Ярославского МР.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609480" y="2971800"/>
            <a:ext cx="4343040" cy="3733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57200" y="274680"/>
            <a:ext cx="8229240" cy="71568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i="1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Где</a:t>
            </a:r>
            <a:r>
              <a:rPr lang="en-US" sz="4600" b="0" i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i="1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применяется</a:t>
            </a:r>
            <a:r>
              <a:rPr lang="en-US" sz="4600" b="0" i="1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?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457200" y="16002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Техника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позволяет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превращать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самые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обыденные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вещи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настоящие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произведения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искусства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Самым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ярким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примером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тому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являются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шелковые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платки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400" b="0" strike="noStrike" spc="-1" dirty="0" err="1" smtClean="0">
                <a:uFill>
                  <a:solidFill>
                    <a:srgbClr val="FFFFFF"/>
                  </a:solidFill>
                </a:uFill>
                <a:latin typeface="Rockwell"/>
              </a:rPr>
              <a:t>выполненные</a:t>
            </a:r>
            <a:endParaRPr lang="ru-RU" sz="24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400" b="0" strike="noStrike" spc="-1" dirty="0" err="1" smtClean="0">
                <a:uFill>
                  <a:solidFill>
                    <a:srgbClr val="FFFFFF"/>
                  </a:solidFill>
                </a:uFill>
                <a:latin typeface="Rockwell"/>
              </a:rPr>
              <a:t>технике</a:t>
            </a:r>
            <a:r>
              <a:rPr lang="en-US" sz="2400" b="0" strike="noStrike" spc="-1" dirty="0" smtClean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</a:p>
        </p:txBody>
      </p:sp>
      <p:pic>
        <p:nvPicPr>
          <p:cNvPr id="117" name="Picture 10"/>
          <p:cNvPicPr/>
          <p:nvPr/>
        </p:nvPicPr>
        <p:blipFill>
          <a:blip r:embed="rId2"/>
          <a:stretch/>
        </p:blipFill>
        <p:spPr>
          <a:xfrm rot="21292800">
            <a:off x="532889" y="3615353"/>
            <a:ext cx="2685240" cy="2457360"/>
          </a:xfrm>
          <a:prstGeom prst="rect">
            <a:avLst/>
          </a:prstGeom>
          <a:ln w="9360">
            <a:noFill/>
          </a:ln>
        </p:spPr>
      </p:pic>
      <p:pic>
        <p:nvPicPr>
          <p:cNvPr id="118" name="Picture 12"/>
          <p:cNvPicPr/>
          <p:nvPr/>
        </p:nvPicPr>
        <p:blipFill>
          <a:blip r:embed="rId3"/>
          <a:stretch/>
        </p:blipFill>
        <p:spPr>
          <a:xfrm rot="2000400">
            <a:off x="4509594" y="3245919"/>
            <a:ext cx="2447640" cy="258552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11"/>
          <p:cNvPicPr/>
          <p:nvPr/>
        </p:nvPicPr>
        <p:blipFill>
          <a:blip r:embed="rId4"/>
          <a:stretch/>
        </p:blipFill>
        <p:spPr>
          <a:xfrm>
            <a:off x="6000760" y="3945240"/>
            <a:ext cx="2912760" cy="291276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9"/>
          <p:cNvPicPr/>
          <p:nvPr/>
        </p:nvPicPr>
        <p:blipFill>
          <a:blip r:embed="rId5"/>
          <a:stretch/>
        </p:blipFill>
        <p:spPr>
          <a:xfrm>
            <a:off x="2285984" y="3929066"/>
            <a:ext cx="2376000" cy="2518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457200"/>
            <a:ext cx="8229240" cy="2285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Человеку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откажешь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стремлении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выделиться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среди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остальных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Особенно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это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касается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оформления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дизайна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интерьера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своего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дома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или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квартиры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
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Настенные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панно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ручной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работы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–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разве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это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идеальный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элемент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декора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любого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помещения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? </a:t>
            </a:r>
          </a:p>
        </p:txBody>
      </p:sp>
      <p:pic>
        <p:nvPicPr>
          <p:cNvPr id="122" name="Picture 5"/>
          <p:cNvPicPr/>
          <p:nvPr/>
        </p:nvPicPr>
        <p:blipFill>
          <a:blip r:embed="rId2"/>
          <a:stretch/>
        </p:blipFill>
        <p:spPr>
          <a:xfrm>
            <a:off x="6019920" y="2057400"/>
            <a:ext cx="2819160" cy="354996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6"/>
          <p:cNvPicPr/>
          <p:nvPr/>
        </p:nvPicPr>
        <p:blipFill>
          <a:blip r:embed="rId3"/>
          <a:stretch/>
        </p:blipFill>
        <p:spPr>
          <a:xfrm>
            <a:off x="3886200" y="4419720"/>
            <a:ext cx="2238120" cy="2196720"/>
          </a:xfrm>
          <a:prstGeom prst="rect">
            <a:avLst/>
          </a:prstGeom>
          <a:ln w="9360">
            <a:noFill/>
          </a:ln>
        </p:spPr>
      </p:pic>
      <p:pic>
        <p:nvPicPr>
          <p:cNvPr id="124" name="Picture 4"/>
          <p:cNvPicPr/>
          <p:nvPr/>
        </p:nvPicPr>
        <p:blipFill>
          <a:blip r:embed="rId4"/>
          <a:stretch/>
        </p:blipFill>
        <p:spPr>
          <a:xfrm>
            <a:off x="304920" y="2286000"/>
            <a:ext cx="3276360" cy="3194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533520" y="457200"/>
            <a:ext cx="8457840" cy="9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i="1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 </a:t>
            </a:r>
            <a:r>
              <a:rPr lang="ru-RU" sz="2000" b="0" i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одежда - это модно!</a:t>
            </a:r>
            <a:r>
              <a:rPr lang="ru-RU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Современная женщина обладает мощной внутренней энергией. Уверенная в себе женщина всегда подберет шикарные вещи, которые делают ее неповторимой</a:t>
            </a:r>
            <a:endParaRPr lang="ru-RU" sz="20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6" name="Picture 6"/>
          <p:cNvPicPr/>
          <p:nvPr/>
        </p:nvPicPr>
        <p:blipFill>
          <a:blip r:embed="rId2"/>
          <a:stretch/>
        </p:blipFill>
        <p:spPr>
          <a:xfrm>
            <a:off x="500034" y="2428868"/>
            <a:ext cx="2449080" cy="3647748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8"/>
          <p:cNvPicPr/>
          <p:nvPr/>
        </p:nvPicPr>
        <p:blipFill>
          <a:blip r:embed="rId3"/>
          <a:stretch/>
        </p:blipFill>
        <p:spPr>
          <a:xfrm>
            <a:off x="3500430" y="1857364"/>
            <a:ext cx="2447640" cy="396036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7"/>
          <p:cNvPicPr/>
          <p:nvPr/>
        </p:nvPicPr>
        <p:blipFill>
          <a:blip r:embed="rId4"/>
          <a:stretch/>
        </p:blipFill>
        <p:spPr>
          <a:xfrm>
            <a:off x="6357950" y="2428868"/>
            <a:ext cx="2422080" cy="3643338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2"/>
          <p:cNvSpPr/>
          <p:nvPr/>
        </p:nvSpPr>
        <p:spPr>
          <a:xfrm rot="10800000" flipV="1">
            <a:off x="9147960" y="6130800"/>
            <a:ext cx="343836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Батик-одежда-индивидуальная роспись по Вашим пожеланиям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229240" cy="71568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Шелковые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шарфы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533520" y="1000108"/>
            <a:ext cx="8229240" cy="311433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Шелковые</a:t>
            </a:r>
            <a:r>
              <a:rPr lang="en-US" sz="32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32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шарфы</a:t>
            </a:r>
            <a:r>
              <a:rPr lang="en-US" sz="32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-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легкость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воздушность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
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Сегодня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трудно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представить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себе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современную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моду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без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соответствующих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аксессуаров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- в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их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число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входит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мастерски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декорированные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шарфы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Они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украшают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одежду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любых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ситуациях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в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течение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всего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года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Лучший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выбор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- </a:t>
            </a:r>
            <a:r>
              <a:rPr lang="en-US" sz="2000" b="0" u="sng" strike="noStrike" spc="-1" dirty="0" err="1">
                <a:uFill>
                  <a:solidFill>
                    <a:srgbClr val="FFFFFF"/>
                  </a:solidFill>
                </a:uFill>
                <a:latin typeface="Rockwell"/>
                <a:hlinkClick r:id="rId2"/>
              </a:rPr>
              <a:t>шелковые</a:t>
            </a:r>
            <a:r>
              <a:rPr lang="en-US" sz="2000" b="0" u="sng" strike="noStrike" spc="-1" dirty="0">
                <a:uFill>
                  <a:solidFill>
                    <a:srgbClr val="FFFFFF"/>
                  </a:solidFill>
                </a:uFill>
                <a:latin typeface="Rockwell"/>
                <a:hlinkClick r:id="rId2"/>
              </a:rPr>
              <a:t> </a:t>
            </a:r>
            <a:r>
              <a:rPr lang="en-US" sz="2000" b="0" u="sng" strike="noStrike" spc="-1" dirty="0" err="1">
                <a:uFill>
                  <a:solidFill>
                    <a:srgbClr val="FFFFFF"/>
                  </a:solidFill>
                </a:uFill>
                <a:latin typeface="Rockwell"/>
                <a:hlinkClick r:id="rId2"/>
              </a:rPr>
              <a:t>шарфы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ручной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росписью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Они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мягкие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нежные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легко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драпируются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вызывают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аллергических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реакций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Они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могут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быть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разной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цветовой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гамме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с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графическим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рисунком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или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цветочным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орнаментом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любого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размера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-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легкого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шарфика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палантина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Они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очень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изящны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часто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представляют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собой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сюжетную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композицию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–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украсят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любую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женщину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32" name="Picture 5"/>
          <p:cNvPicPr/>
          <p:nvPr/>
        </p:nvPicPr>
        <p:blipFill>
          <a:blip r:embed="rId3"/>
          <a:stretch/>
        </p:blipFill>
        <p:spPr>
          <a:xfrm>
            <a:off x="1523880" y="4714884"/>
            <a:ext cx="6324120" cy="1753956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33520" y="3808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Для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работы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нам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потребуется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: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457200" y="1600200"/>
            <a:ext cx="41144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1" strike="noStrike" spc="-1" dirty="0" err="1">
                <a:solidFill>
                  <a:srgbClr val="45472B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Материалы</a:t>
            </a:r>
            <a:r>
              <a:rPr lang="en-US" sz="3200" b="0" strike="noStrike" spc="-1" dirty="0">
                <a:solidFill>
                  <a:srgbClr val="FF5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
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
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Креп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шифон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(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натуральный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шёлк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)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Трубочка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стеклянная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под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прозрачный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
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Подрамник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или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пяльцы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кнопки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
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акриловые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(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для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батика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)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
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Кисти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колонок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
 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Простой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карандаш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
 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Баночка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водой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35" name="Picture 11"/>
          <p:cNvPicPr/>
          <p:nvPr/>
        </p:nvPicPr>
        <p:blipFill>
          <a:blip r:embed="rId3"/>
          <a:stretch/>
        </p:blipFill>
        <p:spPr>
          <a:xfrm>
            <a:off x="4648320" y="1773360"/>
            <a:ext cx="4171680" cy="453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5344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Техника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выполнения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2590920"/>
            <a:ext cx="2742840" cy="353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Рисую</a:t>
            </a: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3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выбранный</a:t>
            </a: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3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рисунок</a:t>
            </a: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3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карандаше</a:t>
            </a: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2"/>
          <a:stretch/>
        </p:blipFill>
        <p:spPr>
          <a:xfrm>
            <a:off x="3200400" y="1523880"/>
            <a:ext cx="5486040" cy="5105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304920" y="304920"/>
            <a:ext cx="8381520" cy="1752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Перевожу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рисунок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шелк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Шелк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закрепляю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кнопками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над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рисунком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перевожу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карандашом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Сильно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нажимаю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Закрепляю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шелк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нанесенным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рисунком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подрамник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Хорошо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натянув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40" name="Picture 3"/>
          <p:cNvPicPr/>
          <p:nvPr/>
        </p:nvPicPr>
        <p:blipFill>
          <a:blip r:embed="rId2" cstate="print"/>
          <a:stretch/>
        </p:blipFill>
        <p:spPr>
          <a:xfrm rot="16200000">
            <a:off x="355261" y="2744941"/>
            <a:ext cx="3784438" cy="3580920"/>
          </a:xfrm>
          <a:prstGeom prst="rect">
            <a:avLst/>
          </a:prstGeom>
          <a:ln>
            <a:noFill/>
          </a:ln>
        </p:spPr>
      </p:pic>
      <p:pic>
        <p:nvPicPr>
          <p:cNvPr id="141" name="Picture 2"/>
          <p:cNvPicPr/>
          <p:nvPr/>
        </p:nvPicPr>
        <p:blipFill>
          <a:blip r:embed="rId3" cstate="print"/>
          <a:stretch/>
        </p:blipFill>
        <p:spPr>
          <a:xfrm rot="16200000">
            <a:off x="4679030" y="2698310"/>
            <a:ext cx="3686180" cy="3718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380880" y="380880"/>
            <a:ext cx="8305560" cy="19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Обвожу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рисунок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контуру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резервом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стеклянной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трубочке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Слежу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непрерывностью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линий</a:t>
            </a:r>
            <a:r>
              <a:rPr lang="en-US" sz="20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43" name="Picture 2"/>
          <p:cNvPicPr/>
          <p:nvPr/>
        </p:nvPicPr>
        <p:blipFill>
          <a:blip r:embed="rId2"/>
          <a:stretch/>
        </p:blipFill>
        <p:spPr>
          <a:xfrm>
            <a:off x="990720" y="1905120"/>
            <a:ext cx="7009920" cy="3962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380880"/>
            <a:ext cx="8229240" cy="1904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Развожу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краску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палитре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колеры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должны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быть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как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минимум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каждый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цвет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 И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потом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смешиваю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от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слабого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насыщенного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Продумываю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4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цвета</a:t>
            </a:r>
            <a:r>
              <a:rPr lang="en-US" sz="24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бояться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экспериментировать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цветом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Работать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нужно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быстро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забывать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следить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за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равномерным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распределением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краски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После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раскраски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дать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хорошо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100" b="0" strike="noStrike" spc="-1" dirty="0" err="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высохнуть</a:t>
            </a:r>
            <a:r>
              <a:rPr lang="en-US" sz="2100" b="0" strike="noStrike" spc="-1" dirty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533520" y="2209680"/>
            <a:ext cx="8076960" cy="4190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704160"/>
            <a:ext cx="8229240" cy="81972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Завершающий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этап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80880" y="1676520"/>
            <a:ext cx="34286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После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окончания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технике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холодного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батика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Необходимо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дать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краске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высохнуть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закрепить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краски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помощью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утюга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Прогладить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через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хлопчатобумажную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ткань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обеих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сторон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роспись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</a:t>
            </a:r>
            <a:r>
              <a:rPr lang="en-US" sz="2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200" b="0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шелке</a:t>
            </a:r>
            <a:r>
              <a:rPr lang="en-US" sz="3200" b="0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48" name="Picture 2"/>
          <p:cNvPicPr/>
          <p:nvPr/>
        </p:nvPicPr>
        <p:blipFill>
          <a:blip r:embed="rId2" cstate="print"/>
          <a:stretch/>
        </p:blipFill>
        <p:spPr>
          <a:xfrm rot="16200000">
            <a:off x="3848040" y="2019600"/>
            <a:ext cx="4723920" cy="4038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1219320"/>
            <a:ext cx="8229240" cy="5333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400" b="1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Это самый простой, интересный и непредсказуемый батик. Совершенно не обязательно уметь рисовать, за вас это сделает краска. 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357158" y="28572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Результат</a:t>
            </a:r>
            <a:r>
              <a:rPr lang="en-US" sz="4600" b="0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моего</a:t>
            </a:r>
            <a:r>
              <a:rPr lang="en-US" sz="4600" b="0" strike="noStrike" spc="-1" dirty="0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6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творчества</a:t>
            </a:r>
            <a:endParaRPr lang="en-US" sz="1800" b="0" strike="noStrike" spc="-1" dirty="0">
              <a:solidFill>
                <a:schemeClr val="accent6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50" name="Picture 2"/>
          <p:cNvPicPr/>
          <p:nvPr/>
        </p:nvPicPr>
        <p:blipFill>
          <a:blip r:embed="rId2" cstate="print"/>
          <a:stretch/>
        </p:blipFill>
        <p:spPr>
          <a:xfrm>
            <a:off x="534240" y="1814400"/>
            <a:ext cx="8075520" cy="4189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57158" y="357166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Ресурсы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64628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100000"/>
              </a:lnSpc>
            </a:pP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u="sng" strike="noStrike" spc="-1">
                <a:solidFill>
                  <a:srgbClr val="DB5353"/>
                </a:solidFill>
                <a:uFill>
                  <a:solidFill>
                    <a:srgbClr val="FFFFFF"/>
                  </a:solidFill>
                </a:uFill>
                <a:latin typeface="Rockwell"/>
                <a:hlinkClick r:id="rId3"/>
              </a:rPr>
              <a:t>http://www.art-mozaika.ru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/www.narodko.ru</a:t>
            </a: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http://batikart.ucoz.ru</a:t>
            </a:r>
          </a:p>
          <a:p>
            <a:pPr marL="291960" indent="-291600">
              <a:lnSpc>
                <a:spcPct val="10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http://www.artery-school.ru</a:t>
            </a: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3276360" cy="86796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РЕКЛАМА</a:t>
            </a:r>
            <a:endParaRPr lang="en-US" sz="18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54" name="Picture 10"/>
          <p:cNvPicPr/>
          <p:nvPr/>
        </p:nvPicPr>
        <p:blipFill>
          <a:blip r:embed="rId2"/>
          <a:stretch/>
        </p:blipFill>
        <p:spPr>
          <a:xfrm>
            <a:off x="228600" y="1143000"/>
            <a:ext cx="5616360" cy="128376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9"/>
          <p:cNvPicPr/>
          <p:nvPr/>
        </p:nvPicPr>
        <p:blipFill>
          <a:blip r:embed="rId3"/>
          <a:stretch/>
        </p:blipFill>
        <p:spPr>
          <a:xfrm>
            <a:off x="6400800" y="380880"/>
            <a:ext cx="2347560" cy="3734280"/>
          </a:xfrm>
          <a:prstGeom prst="rect">
            <a:avLst/>
          </a:prstGeom>
          <a:ln w="9360">
            <a:noFill/>
          </a:ln>
        </p:spPr>
      </p:pic>
      <p:pic>
        <p:nvPicPr>
          <p:cNvPr id="156" name="Picture 18"/>
          <p:cNvPicPr/>
          <p:nvPr/>
        </p:nvPicPr>
        <p:blipFill>
          <a:blip r:embed="rId4"/>
          <a:stretch/>
        </p:blipFill>
        <p:spPr>
          <a:xfrm>
            <a:off x="5334120" y="2438280"/>
            <a:ext cx="837720" cy="3629160"/>
          </a:xfrm>
          <a:prstGeom prst="rect">
            <a:avLst/>
          </a:prstGeom>
          <a:ln w="9360">
            <a:noFill/>
          </a:ln>
        </p:spPr>
      </p:pic>
      <p:pic>
        <p:nvPicPr>
          <p:cNvPr id="157" name="Picture 11"/>
          <p:cNvPicPr/>
          <p:nvPr/>
        </p:nvPicPr>
        <p:blipFill>
          <a:blip r:embed="rId5"/>
          <a:stretch/>
        </p:blipFill>
        <p:spPr>
          <a:xfrm>
            <a:off x="304920" y="2590920"/>
            <a:ext cx="2057040" cy="3520800"/>
          </a:xfrm>
          <a:prstGeom prst="rect">
            <a:avLst/>
          </a:prstGeom>
          <a:ln w="9360">
            <a:noFill/>
          </a:ln>
        </p:spPr>
      </p:pic>
      <p:pic>
        <p:nvPicPr>
          <p:cNvPr id="158" name="Picture 17"/>
          <p:cNvPicPr/>
          <p:nvPr/>
        </p:nvPicPr>
        <p:blipFill>
          <a:blip r:embed="rId6"/>
          <a:stretch/>
        </p:blipFill>
        <p:spPr>
          <a:xfrm>
            <a:off x="2666880" y="3429000"/>
            <a:ext cx="2680920" cy="3203640"/>
          </a:xfrm>
          <a:prstGeom prst="rect">
            <a:avLst/>
          </a:prstGeom>
          <a:ln w="9360">
            <a:noFill/>
          </a:ln>
        </p:spPr>
      </p:pic>
      <p:pic>
        <p:nvPicPr>
          <p:cNvPr id="159" name="Picture 12"/>
          <p:cNvPicPr/>
          <p:nvPr/>
        </p:nvPicPr>
        <p:blipFill>
          <a:blip r:embed="rId7"/>
          <a:stretch/>
        </p:blipFill>
        <p:spPr>
          <a:xfrm>
            <a:off x="6553080" y="4310640"/>
            <a:ext cx="1904760" cy="2547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164628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 algn="ctr">
              <a:lnSpc>
                <a:spcPct val="100000"/>
              </a:lnSpc>
            </a:pPr>
            <a:r>
              <a:rPr lang="en-US" sz="8000" b="0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Спасибо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 algn="ctr">
              <a:lnSpc>
                <a:spcPct val="100000"/>
              </a:lnSpc>
            </a:pPr>
            <a:r>
              <a:rPr lang="en-US" sz="8000" b="0" strike="noStrike" spc="-1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за внимание</a:t>
            </a:r>
            <a:endParaRPr lang="en-US" sz="3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28596" y="285728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Откуда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к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нам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пришел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?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4628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8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Китайцы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в 2500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году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нашей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эры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упоминали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о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что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применялись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красители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для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ткани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территории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Египта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были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обнаружены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древние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образцы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расписанных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тканей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Ученые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датируют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эти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находки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V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веком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нашей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эры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принято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считать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что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зародился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батик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Индонезии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острове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Ява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оттуда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перенесен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другие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страны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Азии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а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новейшее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время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и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Европу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России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батик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появился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примерно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в 20-е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годы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XXв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вместе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с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всеобщим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увлечением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стилем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«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модерн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»,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развивался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основном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больших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городах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Москве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Ленинграде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Иваново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380880"/>
            <a:ext cx="5486040" cy="6248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9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Батик</a:t>
            </a:r>
            <a:r>
              <a:rPr lang="en-US" sz="2000" b="1" strike="noStrike" spc="-1" dirty="0" smtClean="0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—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ручная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роспись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ткани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с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использованием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резервирующих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Arial"/>
              </a:rPr>
              <a:t>составов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en-US" sz="2000" b="0" strike="noStrike" spc="-1" dirty="0" smtClean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9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ткань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—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шёлк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хлопок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шерсть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синтетику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—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наносится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соответствующая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ткани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краска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9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Для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получения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чётких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границ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стыке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красок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используется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специальный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закрепитель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называемый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резерв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9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9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Существует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несколько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видов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—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188720" lvl="4" indent="-182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Rockwell"/>
              </a:rPr>
              <a:t>горячий</a:t>
            </a:r>
            <a:r>
              <a:rPr lang="en-US" sz="2000" b="1" strike="noStrike" spc="-1" dirty="0" smtClean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endParaRPr lang="en-US" sz="2000" b="0" strike="noStrike" spc="-1" dirty="0" smtClean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188720" lvl="4" indent="-182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000" b="1" strike="noStrike" spc="-1" dirty="0" err="1" smtClean="0">
                <a:uFill>
                  <a:solidFill>
                    <a:srgbClr val="FFFFFF"/>
                  </a:solidFill>
                </a:uFill>
                <a:latin typeface="Rockwell"/>
              </a:rPr>
              <a:t>холодный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188720" lvl="4" indent="-182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узелковый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1188720" lvl="4" indent="-182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свободная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9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Они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отличаются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способом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резервирования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94" name="Picture 5"/>
          <p:cNvPicPr/>
          <p:nvPr/>
        </p:nvPicPr>
        <p:blipFill>
          <a:blip r:embed="rId3"/>
          <a:stretch/>
        </p:blipFill>
        <p:spPr>
          <a:xfrm>
            <a:off x="5943600" y="533520"/>
            <a:ext cx="2808000" cy="540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04920" y="228600"/>
            <a:ext cx="419076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Горячий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457200" y="1523880"/>
            <a:ext cx="4952520" cy="4952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В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качестве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резерва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горячем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батике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используется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u="sng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воск</a:t>
            </a:r>
            <a:r>
              <a:rPr lang="en-US" sz="1600" b="1" u="sng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</a:pP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Воск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наносится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помощью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специального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инструмента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называемого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u="sng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чантингом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Места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покрытые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воском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поглощают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краску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и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ограничивают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её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распространение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Горячий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называется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так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потому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что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воск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используется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«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горячем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»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расплавленном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виде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Затем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ткань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окрашивается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способом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погружения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котлы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красителем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Этот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способ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используется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основном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для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росписи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хлопчатобумажной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ткани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завершении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работы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воск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поверхности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ткани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удаляется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16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Эффект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росписи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достигается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благодаря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послойному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нанесению</a:t>
            </a:r>
            <a:r>
              <a:rPr lang="en-US" sz="16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16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краски</a:t>
            </a:r>
            <a:r>
              <a:rPr lang="en-US" sz="55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97" name="Picture 5"/>
          <p:cNvPicPr/>
          <p:nvPr/>
        </p:nvPicPr>
        <p:blipFill>
          <a:blip r:embed="rId2"/>
          <a:stretch/>
        </p:blipFill>
        <p:spPr>
          <a:xfrm>
            <a:off x="5486400" y="3581280"/>
            <a:ext cx="3047760" cy="2400120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tretch/>
        </p:blipFill>
        <p:spPr>
          <a:xfrm>
            <a:off x="5562720" y="762120"/>
            <a:ext cx="3024000" cy="2284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57158" y="285728"/>
            <a:ext cx="41144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Холодный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457200" y="1600200"/>
            <a:ext cx="43430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технике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холодного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используют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анилиновые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красители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</a:pP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Роль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контура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выполняет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резервирующий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состав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Существуют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цветные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бесцветные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Холодный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наносится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специальными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инструментами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—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стеклянными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трубочками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резервуаром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используются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тюбиках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которые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оснащены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удлинённым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носиком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01" name="Picture 6"/>
          <p:cNvPicPr/>
          <p:nvPr/>
        </p:nvPicPr>
        <p:blipFill>
          <a:blip r:embed="rId2"/>
          <a:stretch/>
        </p:blipFill>
        <p:spPr>
          <a:xfrm>
            <a:off x="4876920" y="609480"/>
            <a:ext cx="3809520" cy="2849040"/>
          </a:xfrm>
          <a:prstGeom prst="rect">
            <a:avLst/>
          </a:prstGeom>
          <a:ln w="9360">
            <a:noFill/>
          </a:ln>
        </p:spPr>
      </p:pic>
      <p:pic>
        <p:nvPicPr>
          <p:cNvPr id="102" name="Picture 7"/>
          <p:cNvPicPr/>
          <p:nvPr/>
        </p:nvPicPr>
        <p:blipFill>
          <a:blip r:embed="rId3"/>
          <a:stretch/>
        </p:blipFill>
        <p:spPr>
          <a:xfrm>
            <a:off x="4876920" y="3809880"/>
            <a:ext cx="3816000" cy="25444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357158" y="214290"/>
            <a:ext cx="4800240" cy="114264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Узелковый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батик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380880" y="1357298"/>
            <a:ext cx="4266720" cy="52717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Техника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узелкового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батика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(«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бандан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»).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Один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из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его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видов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—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техника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«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планги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» —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был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распространён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Индии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80000"/>
              </a:lnSpc>
            </a:pP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Неокрашенное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полотно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покрывали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схеме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узора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очень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маленькими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узелками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крепко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перевязывая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нитью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Затем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окрашивали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нити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удаляли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результате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образовывался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узор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из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белых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«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горохов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».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необходимости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можно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окрасить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несколько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раз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удаляя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старые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узелки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добавляя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новые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С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высушенной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убирали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перевязочные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нити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гладили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готовое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изделие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благодаря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чему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долгое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время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сохранялся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эффект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«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жатости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».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05" name="Picture 7"/>
          <p:cNvPicPr/>
          <p:nvPr/>
        </p:nvPicPr>
        <p:blipFill>
          <a:blip r:embed="rId2"/>
          <a:stretch/>
        </p:blipFill>
        <p:spPr>
          <a:xfrm>
            <a:off x="5867280" y="457200"/>
            <a:ext cx="2952360" cy="2773080"/>
          </a:xfrm>
          <a:prstGeom prst="rect">
            <a:avLst/>
          </a:prstGeom>
          <a:ln w="9360">
            <a:noFill/>
          </a:ln>
        </p:spPr>
      </p:pic>
      <p:pic>
        <p:nvPicPr>
          <p:cNvPr id="106" name="Picture 4"/>
          <p:cNvPicPr/>
          <p:nvPr/>
        </p:nvPicPr>
        <p:blipFill>
          <a:blip r:embed="rId3"/>
          <a:stretch/>
        </p:blipFill>
        <p:spPr>
          <a:xfrm>
            <a:off x="5181480" y="3429000"/>
            <a:ext cx="2947680" cy="3096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867960"/>
          </a:xfrm>
          <a:prstGeom prst="rect">
            <a:avLst/>
          </a:prstGeom>
          <a:noFill/>
          <a:ln>
            <a:noFill/>
          </a:ln>
        </p:spPr>
        <p:txBody>
          <a:bodyPr lIns="90000" tIns="45000" bIns="45000" anchor="b"/>
          <a:lstStyle/>
          <a:p>
            <a:pPr marL="54720" algn="ctr">
              <a:lnSpc>
                <a:spcPct val="100000"/>
              </a:lnSpc>
            </a:pP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Свободная</a:t>
            </a:r>
            <a:r>
              <a:rPr lang="en-US" sz="4600" b="0" strike="noStrike" spc="-1" dirty="0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4600" b="0" strike="noStrike" spc="-1" dirty="0" err="1">
                <a:solidFill>
                  <a:schemeClr val="accent2">
                    <a:lumMod val="75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роспись</a:t>
            </a:r>
            <a:endParaRPr lang="en-US" sz="1800" b="0" strike="noStrike" spc="-1" dirty="0">
              <a:solidFill>
                <a:schemeClr val="accent2">
                  <a:lumMod val="75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143000"/>
            <a:ext cx="8229240" cy="2819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Техника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свободной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получила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большое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распространение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так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как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она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выявляет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своеобразие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почерка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каждого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художника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индивидуальную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неповторимость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произведений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свойственную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ручному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труду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Свободная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роспись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тканям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из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натурального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шёлка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производится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в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основном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анилиновыми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красителями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(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иногда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различными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загустителями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), а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также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масляными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красками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растворителями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. </a:t>
            </a:r>
            <a:endParaRPr lang="en-US" sz="20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8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Особенно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интересные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результаты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получаются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от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сочетания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свободной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росписи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с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контурной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наводкой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и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отделкой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резервирующим</a:t>
            </a:r>
            <a:r>
              <a:rPr lang="en-US" sz="2000" b="1" strike="noStrike" spc="-1" dirty="0"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000" b="1" strike="noStrike" spc="-1" dirty="0" err="1">
                <a:uFill>
                  <a:solidFill>
                    <a:srgbClr val="FFFFFF"/>
                  </a:solidFill>
                </a:uFill>
                <a:latin typeface="Rockwell"/>
              </a:rPr>
              <a:t>составом</a:t>
            </a:r>
            <a:r>
              <a:rPr lang="en-US" sz="3200" b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09" name="Picture 7"/>
          <p:cNvPicPr/>
          <p:nvPr/>
        </p:nvPicPr>
        <p:blipFill>
          <a:blip r:embed="rId2"/>
          <a:stretch/>
        </p:blipFill>
        <p:spPr>
          <a:xfrm>
            <a:off x="428596" y="4286256"/>
            <a:ext cx="4000528" cy="1988816"/>
          </a:xfrm>
          <a:prstGeom prst="rect">
            <a:avLst/>
          </a:prstGeom>
          <a:ln w="9360">
            <a:noFill/>
          </a:ln>
        </p:spPr>
      </p:pic>
      <p:pic>
        <p:nvPicPr>
          <p:cNvPr id="110" name="Picture 5"/>
          <p:cNvPicPr/>
          <p:nvPr/>
        </p:nvPicPr>
        <p:blipFill>
          <a:blip r:embed="rId3"/>
          <a:stretch/>
        </p:blipFill>
        <p:spPr>
          <a:xfrm>
            <a:off x="4929190" y="4214818"/>
            <a:ext cx="3329014" cy="2000264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648320" y="380880"/>
            <a:ext cx="4038120" cy="5744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91960" indent="-291600">
              <a:lnSpc>
                <a:spcPct val="90000"/>
              </a:lnSpc>
              <a:buClr>
                <a:srgbClr val="72A376"/>
              </a:buClr>
              <a:buSzPct val="70000"/>
              <a:buFont typeface="Wingdings 2" charset="2"/>
              <a:buChar char=""/>
            </a:pP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Несмотря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на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все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разнообразие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техник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батика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существует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множество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эффектов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используя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которые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можно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добавить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работе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большей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выразительности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 и </a:t>
            </a:r>
            <a:r>
              <a:rPr lang="en-US" sz="2400" b="1" strike="noStrike" spc="-1" dirty="0" err="1">
                <a:uFill>
                  <a:solidFill>
                    <a:srgbClr val="FFFFFF"/>
                  </a:solidFill>
                </a:uFill>
                <a:latin typeface="Arial"/>
              </a:rPr>
              <a:t>своеобразия</a:t>
            </a:r>
            <a:r>
              <a:rPr lang="en-US" sz="2400" b="1" strike="noStrike" spc="-1" dirty="0">
                <a:uFill>
                  <a:solidFill>
                    <a:srgbClr val="FFFFFF"/>
                  </a:solidFill>
                </a:uFill>
                <a:latin typeface="Arial"/>
              </a:rPr>
              <a:t>.</a:t>
            </a: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291960" indent="-291600">
              <a:lnSpc>
                <a:spcPct val="90000"/>
              </a:lnSpc>
            </a:pPr>
            <a:endParaRPr lang="en-US" sz="3200" b="0" strike="noStrike" spc="-1" dirty="0"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22960" lvl="2" indent="-191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0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солевой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эффект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, </a:t>
            </a:r>
            <a:endParaRPr lang="en-US" sz="2000" b="0" strike="noStrike" spc="-1" dirty="0">
              <a:solidFill>
                <a:schemeClr val="accent3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22960" lvl="2" indent="-191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«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кракелюр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», </a:t>
            </a:r>
            <a:endParaRPr lang="en-US" sz="2000" b="0" strike="noStrike" spc="-1" dirty="0">
              <a:solidFill>
                <a:schemeClr val="accent3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22960" lvl="2" indent="-191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использование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мочевины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endParaRPr lang="en-US" sz="2000" b="0" strike="noStrike" spc="-1" dirty="0">
              <a:solidFill>
                <a:schemeClr val="accent3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 marL="822960" lvl="2" indent="-191520">
              <a:lnSpc>
                <a:spcPct val="90000"/>
              </a:lnSpc>
              <a:buClr>
                <a:srgbClr val="A8CDD7"/>
              </a:buClr>
              <a:buFont typeface="Wingdings 2" charset="2"/>
              <a:buChar char=""/>
            </a:pP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необычный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эффект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от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 </a:t>
            </a:r>
            <a:r>
              <a:rPr lang="en-US" sz="2300" b="1" strike="noStrike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спирта</a:t>
            </a:r>
            <a:r>
              <a:rPr lang="en-US" sz="2300" b="1" strike="noStrike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Rockwell"/>
              </a:rPr>
              <a:t>.</a:t>
            </a:r>
            <a:endParaRPr lang="en-US" sz="2000" b="0" strike="noStrike" spc="-1" dirty="0">
              <a:solidFill>
                <a:schemeClr val="accent3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  <a:p>
            <a:pPr>
              <a:lnSpc>
                <a:spcPct val="100000"/>
              </a:lnSpc>
            </a:pPr>
            <a:endParaRPr lang="en-US" sz="32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Rockwell"/>
            </a:endParaRPr>
          </a:p>
        </p:txBody>
      </p:sp>
      <p:pic>
        <p:nvPicPr>
          <p:cNvPr id="112" name="Picture 6"/>
          <p:cNvPicPr/>
          <p:nvPr/>
        </p:nvPicPr>
        <p:blipFill>
          <a:blip r:embed="rId2"/>
          <a:stretch/>
        </p:blipFill>
        <p:spPr>
          <a:xfrm>
            <a:off x="395280" y="333360"/>
            <a:ext cx="3887280" cy="3887280"/>
          </a:xfrm>
          <a:prstGeom prst="rect">
            <a:avLst/>
          </a:prstGeom>
          <a:ln w="9360">
            <a:noFill/>
          </a:ln>
        </p:spPr>
      </p:pic>
      <p:pic>
        <p:nvPicPr>
          <p:cNvPr id="113" name="Picture 5"/>
          <p:cNvPicPr/>
          <p:nvPr/>
        </p:nvPicPr>
        <p:blipFill>
          <a:blip r:embed="rId3"/>
          <a:stretch/>
        </p:blipFill>
        <p:spPr>
          <a:xfrm>
            <a:off x="395280" y="4292640"/>
            <a:ext cx="2217240" cy="2304720"/>
          </a:xfrm>
          <a:prstGeom prst="rect">
            <a:avLst/>
          </a:prstGeom>
          <a:ln w="9360">
            <a:noFill/>
          </a:ln>
        </p:spPr>
      </p:pic>
      <p:pic>
        <p:nvPicPr>
          <p:cNvPr id="114" name="Picture 4"/>
          <p:cNvPicPr/>
          <p:nvPr/>
        </p:nvPicPr>
        <p:blipFill>
          <a:blip r:embed="rId4"/>
          <a:stretch/>
        </p:blipFill>
        <p:spPr>
          <a:xfrm>
            <a:off x="2700360" y="4292640"/>
            <a:ext cx="1568160" cy="23047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298</TotalTime>
  <Words>783</Words>
  <Application>LibreOffice/5.1.6.2$Linux_X86_64 LibreOffice_project/10m0$Build-2</Application>
  <PresentationFormat>Экран (4:3)</PresentationFormat>
  <Paragraphs>101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анка</dc:creator>
  <dc:description/>
  <cp:lastModifiedBy>Анна Ткаченко</cp:lastModifiedBy>
  <cp:revision>65</cp:revision>
  <dcterms:created xsi:type="dcterms:W3CDTF">2013-12-02T16:57:16Z</dcterms:created>
  <dcterms:modified xsi:type="dcterms:W3CDTF">2018-10-03T18:46:03Z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23</vt:i4>
  </property>
</Properties>
</file>