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9.png" ContentType="image/png"/>
  <Override PartName="/ppt/media/image13.jpeg" ContentType="image/jpeg"/>
  <Override PartName="/ppt/media/image8.jpeg" ContentType="image/jpeg"/>
  <Override PartName="/ppt/media/image23.jpeg" ContentType="image/jpeg"/>
  <Override PartName="/ppt/media/image7.jpeg" ContentType="image/jpeg"/>
  <Override PartName="/ppt/media/image2.png" ContentType="image/png"/>
  <Override PartName="/ppt/media/image5.png" ContentType="image/png"/>
  <Override PartName="/ppt/media/image22.jpeg" ContentType="image/jpeg"/>
  <Override PartName="/ppt/media/image16.jpeg" ContentType="image/jpeg"/>
  <Override PartName="/ppt/media/image1.jpeg" ContentType="image/jpeg"/>
  <Override PartName="/ppt/media/image18.jpeg" ContentType="image/jpeg"/>
  <Override PartName="/ppt/media/image11.jpeg" ContentType="image/jpeg"/>
  <Override PartName="/ppt/media/image12.jpeg" ContentType="image/jpeg"/>
  <Override PartName="/ppt/media/image6.png" ContentType="image/png"/>
  <Override PartName="/ppt/media/image14.jpeg" ContentType="image/jpeg"/>
  <Override PartName="/ppt/media/image15.jpeg" ContentType="image/jpeg"/>
  <Override PartName="/ppt/media/image17.jpeg" ContentType="image/jpeg"/>
  <Override PartName="/ppt/media/image4.jpeg" ContentType="image/jpeg"/>
  <Override PartName="/ppt/media/image3.png" ContentType="image/png"/>
  <Override PartName="/ppt/media/image19.jpeg" ContentType="image/jpeg"/>
  <Override PartName="/ppt/media/image20.jpeg" ContentType="image/jpeg"/>
  <Override PartName="/ppt/media/image10.png" ContentType="image/png"/>
  <Override PartName="/ppt/media/image21.gif" ContentType="image/gif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7497720" cy="228960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435680" y="3955320"/>
            <a:ext cx="7497720" cy="228960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5277600" y="39553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1435680" y="39553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44" name="" descr=""/>
          <p:cNvPicPr/>
          <p:nvPr/>
        </p:nvPicPr>
        <p:blipFill>
          <a:blip r:embed="rId2"/>
          <a:stretch/>
        </p:blipFill>
        <p:spPr>
          <a:xfrm>
            <a:off x="2176200" y="1447920"/>
            <a:ext cx="6016320" cy="480024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3"/>
          <a:stretch/>
        </p:blipFill>
        <p:spPr>
          <a:xfrm>
            <a:off x="2176200" y="1447920"/>
            <a:ext cx="6016320" cy="4800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4800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4800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1435680" y="274680"/>
            <a:ext cx="749772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435680" y="39553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4800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4800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277600" y="39553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1435680" y="3955320"/>
            <a:ext cx="7497720" cy="228960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7497720" cy="228960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1435680" y="3955320"/>
            <a:ext cx="7497720" cy="228960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5277600" y="39553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1435680" y="39553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88" name="" descr=""/>
          <p:cNvPicPr/>
          <p:nvPr/>
        </p:nvPicPr>
        <p:blipFill>
          <a:blip r:embed="rId2"/>
          <a:stretch/>
        </p:blipFill>
        <p:spPr>
          <a:xfrm>
            <a:off x="2176200" y="1447920"/>
            <a:ext cx="6016320" cy="4800240"/>
          </a:xfrm>
          <a:prstGeom prst="rect">
            <a:avLst/>
          </a:prstGeom>
          <a:ln>
            <a:noFill/>
          </a:ln>
        </p:spPr>
      </p:pic>
      <p:pic>
        <p:nvPicPr>
          <p:cNvPr id="89" name="" descr=""/>
          <p:cNvPicPr/>
          <p:nvPr/>
        </p:nvPicPr>
        <p:blipFill>
          <a:blip r:embed="rId3"/>
          <a:stretch/>
        </p:blipFill>
        <p:spPr>
          <a:xfrm>
            <a:off x="2176200" y="1447920"/>
            <a:ext cx="6016320" cy="4800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4800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4800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1435680" y="274680"/>
            <a:ext cx="749772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435680" y="39553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4800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4800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5277600" y="39553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435680" y="14479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277600" y="1447920"/>
            <a:ext cx="3658680" cy="228960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435680" y="3955320"/>
            <a:ext cx="7497720" cy="228960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815760" y="-815760"/>
            <a:ext cx="1638360" cy="163836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r="5400000" dist="254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168840" y="21240"/>
            <a:ext cx="1701720" cy="1701720"/>
          </a:xfrm>
          <a:prstGeom prst="ellipse">
            <a:avLst/>
          </a:prstGeom>
          <a:noFill/>
          <a:ln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algn="tl" blurRad="25400" dir="5400000" dist="25400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 rot="2315400">
            <a:off x="182880" y="1054800"/>
            <a:ext cx="1125360" cy="1102320"/>
          </a:xfrm>
          <a:prstGeom prst="donut">
            <a:avLst>
              <a:gd name="adj" fmla="val 11833"/>
            </a:avLst>
          </a:prstGeom>
          <a:gradFill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lin ang="0"/>
          </a:gradFill>
          <a:ln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algn="tl" blurRad="12700" dir="4500000" dist="15000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1013040" y="0"/>
            <a:ext cx="813060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r="5400000" dist="254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1014840" y="0"/>
            <a:ext cx="7272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38550" dir="10800000" dist="3800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0" lang="ru-RU" sz="43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Образец заголовка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3581280" y="6305400"/>
            <a:ext cx="2133360" cy="475920"/>
          </a:xfrm>
          <a:prstGeom prst="rect">
            <a:avLst/>
          </a:prstGeom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r>
              <a:rPr b="0" lang="ru-RU" sz="1200" spc="-1" strike="noStrike">
                <a:solidFill>
                  <a:srgbClr val="b5a98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11.10.18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ftr"/>
          </p:nvPr>
        </p:nvSpPr>
        <p:spPr>
          <a:xfrm>
            <a:off x="5715000" y="6305400"/>
            <a:ext cx="2895120" cy="475920"/>
          </a:xfrm>
          <a:prstGeom prst="rect">
            <a:avLst/>
          </a:prstGeom>
        </p:spPr>
        <p:txBody>
          <a:bodyPr lIns="90000" rIns="90000" tIns="45000" bIns="45000" anchor="b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sldNum"/>
          </p:nvPr>
        </p:nvSpPr>
        <p:spPr>
          <a:xfrm>
            <a:off x="8613720" y="6305400"/>
            <a:ext cx="456840" cy="475920"/>
          </a:xfrm>
          <a:prstGeom prst="rect">
            <a:avLst/>
          </a:prstGeom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fld id="{69E1609E-1B1C-4A3B-9F71-3852AC5CEA32}" type="slidenum">
              <a:rPr b="0" lang="ru-RU" sz="1200" spc="-1" strike="noStrike">
                <a:solidFill>
                  <a:srgbClr val="b5a98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CustomShape 10"/>
          <p:cNvSpPr/>
          <p:nvPr/>
        </p:nvSpPr>
        <p:spPr>
          <a:xfrm>
            <a:off x="921600" y="1413720"/>
            <a:ext cx="209880" cy="209880"/>
          </a:xfrm>
          <a:prstGeom prst="ellipse">
            <a:avLst/>
          </a:prstGeom>
          <a:gradFill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lin ang="0"/>
          </a:gradFill>
          <a:ln w="2160">
            <a:solidFill>
              <a:schemeClr val="accent1">
                <a:shade val="90000"/>
                <a:satMod val="110000"/>
                <a:alpha val="60000"/>
              </a:schemeClr>
            </a:solidFill>
            <a:round/>
          </a:ln>
          <a:effectLst>
            <a:outerShdw blurRad="63500" dir="5400000" dist="25400" rotWithShape="0">
              <a:srgbClr val="000000">
                <a:alpha val="44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CustomShape 11"/>
          <p:cNvSpPr/>
          <p:nvPr/>
        </p:nvSpPr>
        <p:spPr>
          <a:xfrm>
            <a:off x="1157040" y="1344960"/>
            <a:ext cx="63720" cy="63720"/>
          </a:xfrm>
          <a:prstGeom prst="ellipse">
            <a:avLst/>
          </a:prstGeom>
          <a:noFill/>
          <a:ln w="12600">
            <a:solidFill>
              <a:schemeClr val="accent1">
                <a:shade val="75000"/>
                <a:alpha val="60000"/>
              </a:schemeClr>
            </a:solidFill>
            <a:round/>
          </a:ln>
          <a:effectLst>
            <a:outerShdw blurRad="63500" dir="5400000" dist="25400" rotWithShape="0">
              <a:srgbClr val="000000">
                <a:alpha val="44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-815760" y="-815760"/>
            <a:ext cx="1638360" cy="163836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240">
            <a:solidFill>
              <a:schemeClr val="bg2">
                <a:shade val="70000"/>
                <a:satMod val="200000"/>
                <a:alpha val="100000"/>
              </a:schemeClr>
            </a:solidFill>
            <a:round/>
          </a:ln>
          <a:effectLst>
            <a:outerShdw blurRad="63500" dir="5400000" dist="254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7" name="CustomShape 2"/>
          <p:cNvSpPr/>
          <p:nvPr/>
        </p:nvSpPr>
        <p:spPr>
          <a:xfrm>
            <a:off x="168840" y="21240"/>
            <a:ext cx="1701720" cy="1701720"/>
          </a:xfrm>
          <a:prstGeom prst="ellipse">
            <a:avLst/>
          </a:prstGeom>
          <a:noFill/>
          <a:ln w="27360">
            <a:solidFill>
              <a:schemeClr val="bg2">
                <a:tint val="45000"/>
                <a:satMod val="325000"/>
                <a:alpha val="100000"/>
              </a:schemeClr>
            </a:solidFill>
            <a:round/>
          </a:ln>
          <a:effectLst>
            <a:outerShdw algn="tl" blurRad="25400" dir="5400000" dist="25400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" name="CustomShape 3"/>
          <p:cNvSpPr/>
          <p:nvPr/>
        </p:nvSpPr>
        <p:spPr>
          <a:xfrm rot="2315400">
            <a:off x="182880" y="1054800"/>
            <a:ext cx="1125360" cy="1102320"/>
          </a:xfrm>
          <a:prstGeom prst="donut">
            <a:avLst>
              <a:gd name="adj" fmla="val 11833"/>
            </a:avLst>
          </a:prstGeom>
          <a:gradFill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lin ang="0"/>
          </a:gradFill>
          <a:ln w="7200">
            <a:solidFill>
              <a:schemeClr val="bg2">
                <a:shade val="60000"/>
                <a:satMod val="220000"/>
                <a:alpha val="100000"/>
              </a:schemeClr>
            </a:solidFill>
            <a:round/>
          </a:ln>
          <a:effectLst>
            <a:outerShdw algn="tl" blurRad="12700" dir="4500000" dist="15000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" name="CustomShape 4"/>
          <p:cNvSpPr/>
          <p:nvPr/>
        </p:nvSpPr>
        <p:spPr>
          <a:xfrm>
            <a:off x="1013040" y="0"/>
            <a:ext cx="813060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r="5400000" dist="25400" rotWithShape="0">
              <a:srgbClr val="000000">
                <a:alpha val="44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0" name="CustomShape 5"/>
          <p:cNvSpPr/>
          <p:nvPr/>
        </p:nvSpPr>
        <p:spPr>
          <a:xfrm>
            <a:off x="1014840" y="0"/>
            <a:ext cx="72720" cy="6857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tl" blurRad="38550" dir="10800000" dist="38000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1" name="PlaceHolder 6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2640"/>
          </a:xfrm>
          <a:prstGeom prst="rect">
            <a:avLst/>
          </a:prstGeom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ru-RU" sz="4300" spc="-1" strike="noStrike">
                <a:solidFill>
                  <a:srgbClr val="5723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Образец заголовка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body"/>
          </p:nvPr>
        </p:nvSpPr>
        <p:spPr>
          <a:xfrm>
            <a:off x="1435680" y="1447920"/>
            <a:ext cx="7497720" cy="480024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Второй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Третий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Четвёртый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Пятый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Шестой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Седьмой уровень структурыОбразец текста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1" marL="640080" indent="-237240">
              <a:lnSpc>
                <a:spcPct val="100000"/>
              </a:lnSpc>
              <a:buClr>
                <a:srgbClr val="3891a7"/>
              </a:buClr>
              <a:buFont typeface="Verdana"/>
              <a:buChar char="◦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Второй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2" marL="887040" indent="-228240">
              <a:lnSpc>
                <a:spcPct val="100000"/>
              </a:lnSpc>
              <a:buClr>
                <a:srgbClr val="feb80a"/>
              </a:buClr>
              <a:buFont typeface="Wingdings 2" charset="2"/>
              <a:buChar char="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Третий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3" marL="1097280" indent="-173520">
              <a:lnSpc>
                <a:spcPct val="100000"/>
              </a:lnSpc>
              <a:buClr>
                <a:srgbClr val="c32d2e"/>
              </a:buClr>
              <a:buFont typeface="Wingdings 2" charset="2"/>
              <a:buChar char="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Четвертый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lvl="4" marL="1298520" indent="-182520">
              <a:lnSpc>
                <a:spcPct val="100000"/>
              </a:lnSpc>
              <a:buClr>
                <a:srgbClr val="84aa33"/>
              </a:buClr>
              <a:buFont typeface="Wingdings 2" charset="2"/>
              <a:buChar char="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Пятый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53" name="PlaceHolder 8"/>
          <p:cNvSpPr>
            <a:spLocks noGrp="1"/>
          </p:cNvSpPr>
          <p:nvPr>
            <p:ph type="dt"/>
          </p:nvPr>
        </p:nvSpPr>
        <p:spPr>
          <a:xfrm>
            <a:off x="3581280" y="6305400"/>
            <a:ext cx="2133360" cy="475920"/>
          </a:xfrm>
          <a:prstGeom prst="rect">
            <a:avLst/>
          </a:prstGeom>
        </p:spPr>
        <p:txBody>
          <a:bodyPr lIns="90000" rIns="90000" tIns="45000" bIns="45000" anchor="b"/>
          <a:p>
            <a:pPr algn="r">
              <a:lnSpc>
                <a:spcPct val="100000"/>
              </a:lnSpc>
            </a:pPr>
            <a:r>
              <a:rPr b="0" lang="ru-RU" sz="1200" spc="-1" strike="noStrike">
                <a:solidFill>
                  <a:srgbClr val="b5a98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11.10.18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4" name="PlaceHolder 9"/>
          <p:cNvSpPr>
            <a:spLocks noGrp="1"/>
          </p:cNvSpPr>
          <p:nvPr>
            <p:ph type="ftr"/>
          </p:nvPr>
        </p:nvSpPr>
        <p:spPr>
          <a:xfrm>
            <a:off x="5715000" y="6305400"/>
            <a:ext cx="2895120" cy="475920"/>
          </a:xfrm>
          <a:prstGeom prst="rect">
            <a:avLst/>
          </a:prstGeom>
        </p:spPr>
        <p:txBody>
          <a:bodyPr lIns="90000" rIns="90000" tIns="45000" bIns="45000" anchor="b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5" name="PlaceHolder 10"/>
          <p:cNvSpPr>
            <a:spLocks noGrp="1"/>
          </p:cNvSpPr>
          <p:nvPr>
            <p:ph type="sldNum"/>
          </p:nvPr>
        </p:nvSpPr>
        <p:spPr>
          <a:xfrm>
            <a:off x="8613720" y="6305400"/>
            <a:ext cx="456840" cy="475920"/>
          </a:xfrm>
          <a:prstGeom prst="rect">
            <a:avLst/>
          </a:prstGeom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fld id="{AE392DF9-CC54-4EC7-82FA-5B9A87347C2B}" type="slidenum">
              <a:rPr b="0" lang="ru-RU" sz="1200" spc="-1" strike="noStrike">
                <a:solidFill>
                  <a:srgbClr val="b5a989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1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gif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1403640" y="332640"/>
            <a:ext cx="6857640" cy="1079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b"/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Городецкая роспись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5076000" y="3429000"/>
            <a:ext cx="3744000" cy="208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0" bIns="45000"/>
          <a:p>
            <a:pPr marL="27360" algn="r">
              <a:lnSpc>
                <a:spcPct val="100000"/>
              </a:lnSpc>
            </a:pPr>
            <a:r>
              <a:rPr b="1" lang="ru-RU" sz="2000" spc="-1" strike="noStrike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Выполнил: учитель ИЗО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360" algn="r">
              <a:lnSpc>
                <a:spcPct val="100000"/>
              </a:lnSpc>
            </a:pPr>
            <a:r>
              <a:rPr b="1" lang="ru-RU" sz="2000" spc="-1" strike="noStrike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Ткаченко Ирина Николаевна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360" algn="r">
              <a:lnSpc>
                <a:spcPct val="100000"/>
              </a:lnSpc>
            </a:pPr>
            <a:r>
              <a:rPr b="1" lang="ru-RU" sz="2000" spc="-1" strike="noStrike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Туношенская СОШ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360" algn="r">
              <a:lnSpc>
                <a:spcPct val="100000"/>
              </a:lnSpc>
            </a:pPr>
            <a:r>
              <a:rPr b="1" lang="ru-RU" sz="2000" spc="-1" strike="noStrike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имени Героя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360" algn="r">
              <a:lnSpc>
                <a:spcPct val="100000"/>
              </a:lnSpc>
            </a:pPr>
            <a:r>
              <a:rPr b="1" lang="ru-RU" sz="2000" spc="-1" strike="noStrike">
                <a:solidFill>
                  <a:srgbClr val="361309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России Селезнева А.А.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2" name="Рисунок 4" descr=""/>
          <p:cNvPicPr/>
          <p:nvPr/>
        </p:nvPicPr>
        <p:blipFill>
          <a:blip r:embed="rId1"/>
          <a:stretch/>
        </p:blipFill>
        <p:spPr>
          <a:xfrm rot="10800">
            <a:off x="1399320" y="2090520"/>
            <a:ext cx="3643560" cy="3272760"/>
          </a:xfrm>
          <a:prstGeom prst="rect">
            <a:avLst/>
          </a:prstGeom>
          <a:ln w="38160">
            <a:solidFill>
              <a:srgbClr val="000000"/>
            </a:solidFill>
            <a:miter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1435680" y="274680"/>
            <a:ext cx="7497720" cy="705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3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Поэтапное рисование купавок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118" name="Picture 4" descr=""/>
          <p:cNvPicPr/>
          <p:nvPr/>
        </p:nvPicPr>
        <p:blipFill>
          <a:blip r:embed="rId1"/>
          <a:stretch/>
        </p:blipFill>
        <p:spPr>
          <a:xfrm>
            <a:off x="1475640" y="1196640"/>
            <a:ext cx="7344360" cy="5328360"/>
          </a:xfrm>
          <a:prstGeom prst="rect">
            <a:avLst/>
          </a:prstGeom>
          <a:ln>
            <a:noFill/>
          </a:ln>
        </p:spPr>
      </p:pic>
      <p:sp>
        <p:nvSpPr>
          <p:cNvPr id="119" name="CustomShape 2"/>
          <p:cNvSpPr/>
          <p:nvPr/>
        </p:nvSpPr>
        <p:spPr>
          <a:xfrm>
            <a:off x="1475640" y="3429000"/>
            <a:ext cx="194400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Основа цветка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круг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5148000" y="3573000"/>
            <a:ext cx="1728000" cy="91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Сердцевина-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круг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4"/>
          <p:cNvSpPr/>
          <p:nvPr/>
        </p:nvSpPr>
        <p:spPr>
          <a:xfrm>
            <a:off x="1619640" y="6021360"/>
            <a:ext cx="22320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Лепестки -серпики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5"/>
          <p:cNvSpPr/>
          <p:nvPr/>
        </p:nvSpPr>
        <p:spPr>
          <a:xfrm>
            <a:off x="5220000" y="6093360"/>
            <a:ext cx="2160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ОЖИВКА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1475640" y="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3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Поэтапное рисование городецкий фазан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124" name="Picture 2" descr=""/>
          <p:cNvPicPr/>
          <p:nvPr/>
        </p:nvPicPr>
        <p:blipFill>
          <a:blip r:embed="rId1"/>
          <a:stretch/>
        </p:blipFill>
        <p:spPr>
          <a:xfrm>
            <a:off x="2136600" y="1538280"/>
            <a:ext cx="6095520" cy="461916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1435680" y="274680"/>
            <a:ext cx="7497720" cy="849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Поэтапное рисование листиков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126" name="Picture 4" descr=""/>
          <p:cNvPicPr/>
          <p:nvPr/>
        </p:nvPicPr>
        <p:blipFill>
          <a:blip r:embed="rId1"/>
          <a:stretch/>
        </p:blipFill>
        <p:spPr>
          <a:xfrm>
            <a:off x="1259640" y="1052640"/>
            <a:ext cx="7566120" cy="555768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ГОРОДЕЦКИЕ МАСТЕРА РИСОВАЛИ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128" name="Picture 2" descr=""/>
          <p:cNvPicPr/>
          <p:nvPr/>
        </p:nvPicPr>
        <p:blipFill>
          <a:blip r:embed="rId1"/>
          <a:stretch/>
        </p:blipFill>
        <p:spPr>
          <a:xfrm>
            <a:off x="5148000" y="1340640"/>
            <a:ext cx="3809520" cy="4086000"/>
          </a:xfrm>
          <a:prstGeom prst="rect">
            <a:avLst/>
          </a:prstGeom>
          <a:ln>
            <a:noFill/>
          </a:ln>
        </p:spPr>
      </p:pic>
      <p:pic>
        <p:nvPicPr>
          <p:cNvPr id="129" name="Picture 4" descr=""/>
          <p:cNvPicPr/>
          <p:nvPr/>
        </p:nvPicPr>
        <p:blipFill>
          <a:blip r:embed="rId2"/>
          <a:stretch/>
        </p:blipFill>
        <p:spPr>
          <a:xfrm>
            <a:off x="1619640" y="1340640"/>
            <a:ext cx="2381040" cy="2800080"/>
          </a:xfrm>
          <a:prstGeom prst="rect">
            <a:avLst/>
          </a:prstGeom>
          <a:ln>
            <a:noFill/>
          </a:ln>
        </p:spPr>
      </p:pic>
      <p:pic>
        <p:nvPicPr>
          <p:cNvPr id="130" name="Picture 5" descr=""/>
          <p:cNvPicPr/>
          <p:nvPr/>
        </p:nvPicPr>
        <p:blipFill>
          <a:blip r:embed="rId3"/>
          <a:stretch/>
        </p:blipFill>
        <p:spPr>
          <a:xfrm>
            <a:off x="2555640" y="4293000"/>
            <a:ext cx="2437920" cy="236484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1435680" y="1196640"/>
            <a:ext cx="7497720" cy="5051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65760" indent="-282960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</a:pPr>
            <a:r>
              <a:rPr b="1" lang="ru-RU" sz="4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Спасибо за внимание!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1043640" y="83664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365760" indent="-282960">
              <a:lnSpc>
                <a:spcPct val="100000"/>
              </a:lnSpc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Городецкая роспись -</a:t>
            </a: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
</a:t>
            </a: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Как ее нам не знать…</a:t>
            </a: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
</a:t>
            </a: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Здесь такие узоры, </a:t>
            </a: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
</a:t>
            </a: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Что ни в сказке сказать,</a:t>
            </a: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
</a:t>
            </a: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Здесь такие сюжеты -</a:t>
            </a: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
</a:t>
            </a: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Ни пером описать.</a:t>
            </a: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
</a:t>
            </a: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Городецкая роспись -</a:t>
            </a: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
</a:t>
            </a: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Как ее нам не знать.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94" name="Рисунок 4" descr=""/>
          <p:cNvPicPr/>
          <p:nvPr/>
        </p:nvPicPr>
        <p:blipFill>
          <a:blip r:embed="rId1"/>
          <a:stretch/>
        </p:blipFill>
        <p:spPr>
          <a:xfrm>
            <a:off x="4932000" y="2493000"/>
            <a:ext cx="3816000" cy="381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435680" y="332640"/>
            <a:ext cx="7312320" cy="5915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0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Городецкая роспись по дереву – знаменитый народный промысел Нижегородского края.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0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Он получил развитие во второй половине XIX века в заволжских деревнях близ Городца.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0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Особой известностью пользовались городецкие прялки, которые в большом количестве продавались на Нижегородской ярмарке и расходились по всей России. Их с удовольствием покупали благодаря забавным расписным картинкам на донце прялки.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1435680" y="332640"/>
            <a:ext cx="7497720" cy="6336360"/>
          </a:xfrm>
          <a:prstGeom prst="rect">
            <a:avLst/>
          </a:prstGeom>
          <a:solidFill>
            <a:srgbClr val="feb80a"/>
          </a:solidFill>
          <a:ln>
            <a:noFill/>
          </a:ln>
        </p:spPr>
        <p:txBody>
          <a:bodyPr lIns="90000" rIns="90000" tIns="45000" bIns="45000"/>
          <a:p>
            <a:pPr algn="ctr">
              <a:lnSpc>
                <a:spcPct val="110000"/>
              </a:lnSpc>
            </a:pP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Городецкая роспись необычная, </a:t>
            </a: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
</a:t>
            </a: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 Композиция здесь симметричная.</a:t>
            </a: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
</a:t>
            </a: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 В букеты собраны цветы необычной красоты. </a:t>
            </a: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
</a:t>
            </a: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 Рисунки яркие мерцают,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algn="ctr">
              <a:lnSpc>
                <a:spcPct val="110000"/>
              </a:lnSpc>
            </a:pP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  </a:t>
            </a: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Оживка белая их оживляет.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ill Sans MT"/>
                <a:ea typeface="Verdana"/>
              </a:rPr>
              <a:t>Сначала готовят цветной фон (часто желтый), на него наносят главные фигуры, букеты, в виде крупных цветовых пятен, красиво согласованных по тону и цвету.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  <a:buClr>
                <a:srgbClr val="3891a7"/>
              </a:buClr>
              <a:buSzPct val="80000"/>
              <a:buFont typeface="Wingdings 2" charset="2"/>
              <a:buChar char=""/>
            </a:pPr>
            <a:r>
              <a:rPr b="1" lang="ru-RU" sz="2200" spc="-1" strike="noStrike">
                <a:solidFill>
                  <a:srgbClr val="4f271c"/>
                </a:solidFill>
                <a:uFill>
                  <a:solidFill>
                    <a:srgbClr val="ffffff"/>
                  </a:solidFill>
                </a:uFill>
                <a:latin typeface="Cambria"/>
                <a:ea typeface="Verdana"/>
              </a:rPr>
              <a:t>Синий, зеленый и иногда «разбеленные» тона (розовый, голубой) используются для написания узора, черный и белый – для проработки деталей .</a:t>
            </a:r>
            <a:r>
              <a:rPr b="1" lang="ru-RU" sz="2200" spc="-1" strike="noStrike">
                <a:solidFill>
                  <a:srgbClr val="e7dec9"/>
                </a:solidFill>
                <a:uFill>
                  <a:solidFill>
                    <a:srgbClr val="ffffff"/>
                  </a:solidFill>
                </a:uFill>
                <a:latin typeface="Cambria"/>
                <a:ea typeface="Verdana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algn="ctr">
              <a:lnSpc>
                <a:spcPct val="110000"/>
              </a:lnSpc>
            </a:pPr>
            <a:r>
              <a:rPr b="1" lang="ru-RU" sz="2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1475640" y="188640"/>
            <a:ext cx="7497720" cy="194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Основные элементы городецкой росписи </a:t>
            </a:r>
            <a:r>
              <a:rPr b="1" lang="ru-RU" sz="31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
</a:t>
            </a:r>
            <a:r>
              <a:rPr b="1" lang="ru-RU" sz="31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РОЗАНЫ И КУПАВКА  </a:t>
            </a:r>
            <a:r>
              <a:rPr b="1" lang="ru-RU" sz="31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
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98" name="Picture 2" descr=""/>
          <p:cNvPicPr/>
          <p:nvPr/>
        </p:nvPicPr>
        <p:blipFill>
          <a:blip r:embed="rId1"/>
          <a:stretch/>
        </p:blipFill>
        <p:spPr>
          <a:xfrm>
            <a:off x="1187640" y="3213000"/>
            <a:ext cx="4464000" cy="3240000"/>
          </a:xfrm>
          <a:prstGeom prst="rect">
            <a:avLst/>
          </a:prstGeom>
          <a:ln>
            <a:noFill/>
          </a:ln>
        </p:spPr>
      </p:pic>
      <p:pic>
        <p:nvPicPr>
          <p:cNvPr id="99" name="Picture 13" descr=""/>
          <p:cNvPicPr/>
          <p:nvPr/>
        </p:nvPicPr>
        <p:blipFill>
          <a:blip r:embed="rId2"/>
          <a:srcRect l="60549" t="52698" r="9683" b="3019"/>
          <a:stretch/>
        </p:blipFill>
        <p:spPr>
          <a:xfrm>
            <a:off x="5940000" y="1772640"/>
            <a:ext cx="2880720" cy="30268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4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50000">
                                          <p:val/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152280"/>
            <a:ext cx="8229240" cy="133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31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Существует три вида композиции в городецкой росписи: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101" name="Picture 2" descr=""/>
          <p:cNvPicPr/>
          <p:nvPr/>
        </p:nvPicPr>
        <p:blipFill>
          <a:blip r:embed="rId1"/>
          <a:stretch/>
        </p:blipFill>
        <p:spPr>
          <a:xfrm>
            <a:off x="4632480" y="3271320"/>
            <a:ext cx="1104120" cy="1153440"/>
          </a:xfrm>
          <a:prstGeom prst="rect">
            <a:avLst/>
          </a:prstGeom>
          <a:ln>
            <a:noFill/>
          </a:ln>
        </p:spPr>
      </p:pic>
      <p:pic>
        <p:nvPicPr>
          <p:cNvPr id="102" name="Picture 3" descr=""/>
          <p:cNvPicPr/>
          <p:nvPr/>
        </p:nvPicPr>
        <p:blipFill>
          <a:blip r:embed="rId2"/>
          <a:stretch/>
        </p:blipFill>
        <p:spPr>
          <a:xfrm>
            <a:off x="4075560" y="1484640"/>
            <a:ext cx="5068080" cy="4801320"/>
          </a:xfrm>
          <a:prstGeom prst="rect">
            <a:avLst/>
          </a:prstGeom>
          <a:ln>
            <a:noFill/>
          </a:ln>
        </p:spPr>
      </p:pic>
      <p:sp>
        <p:nvSpPr>
          <p:cNvPr id="103" name="CustomShape 2"/>
          <p:cNvSpPr/>
          <p:nvPr/>
        </p:nvSpPr>
        <p:spPr>
          <a:xfrm>
            <a:off x="900360" y="1700640"/>
            <a:ext cx="40154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1. Цветочная роспись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4" name="Рисунок 6" descr=""/>
          <p:cNvPicPr/>
          <p:nvPr/>
        </p:nvPicPr>
        <p:blipFill>
          <a:blip r:embed="rId3"/>
          <a:stretch/>
        </p:blipFill>
        <p:spPr>
          <a:xfrm>
            <a:off x="1331640" y="2421000"/>
            <a:ext cx="3288240" cy="3434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152280"/>
            <a:ext cx="8229240" cy="118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7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2</a:t>
            </a:r>
            <a:r>
              <a:rPr b="1" lang="ru-RU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. Цветочная роспись с включением мотива «конь» и «птица»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106" name="Picture 2" descr=""/>
          <p:cNvPicPr/>
          <p:nvPr/>
        </p:nvPicPr>
        <p:blipFill>
          <a:blip r:embed="rId1"/>
          <a:stretch/>
        </p:blipFill>
        <p:spPr>
          <a:xfrm>
            <a:off x="1187640" y="1917000"/>
            <a:ext cx="3672000" cy="3600000"/>
          </a:xfrm>
          <a:prstGeom prst="rect">
            <a:avLst/>
          </a:prstGeom>
          <a:ln>
            <a:noFill/>
          </a:ln>
        </p:spPr>
      </p:pic>
      <p:pic>
        <p:nvPicPr>
          <p:cNvPr id="107" name="Picture 3" descr=""/>
          <p:cNvPicPr/>
          <p:nvPr/>
        </p:nvPicPr>
        <p:blipFill>
          <a:blip r:embed="rId2"/>
          <a:stretch/>
        </p:blipFill>
        <p:spPr>
          <a:xfrm>
            <a:off x="5004000" y="1268640"/>
            <a:ext cx="3960000" cy="5112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1435680" y="274680"/>
            <a:ext cx="749772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1" lang="ru-RU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3.Сюжетная</a:t>
            </a:r>
            <a:r>
              <a:rPr b="1" lang="ru-RU" sz="4300" spc="-1" strike="noStrike">
                <a:solidFill>
                  <a:srgbClr val="aa8a14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 </a:t>
            </a:r>
            <a:r>
              <a:rPr b="1" lang="ru-RU" sz="3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роспись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1435680" y="1447920"/>
            <a:ext cx="7497720" cy="4800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110" name="Рисунок 6" descr=""/>
          <p:cNvPicPr/>
          <p:nvPr/>
        </p:nvPicPr>
        <p:blipFill>
          <a:blip r:embed="rId1"/>
          <a:stretch/>
        </p:blipFill>
        <p:spPr>
          <a:xfrm>
            <a:off x="1259640" y="1340640"/>
            <a:ext cx="7619760" cy="504792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1435680" y="274680"/>
            <a:ext cx="7497720" cy="921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3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mbria"/>
              </a:rPr>
              <a:t>Поэтапное рисование розанов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112" name="Picture 4" descr=""/>
          <p:cNvPicPr/>
          <p:nvPr/>
        </p:nvPicPr>
        <p:blipFill>
          <a:blip r:embed="rId1"/>
          <a:stretch/>
        </p:blipFill>
        <p:spPr>
          <a:xfrm>
            <a:off x="1331640" y="1412640"/>
            <a:ext cx="7272360" cy="4968360"/>
          </a:xfrm>
          <a:prstGeom prst="rect">
            <a:avLst/>
          </a:prstGeom>
          <a:ln>
            <a:noFill/>
          </a:ln>
        </p:spPr>
      </p:pic>
      <p:sp>
        <p:nvSpPr>
          <p:cNvPr id="113" name="CustomShape 2"/>
          <p:cNvSpPr/>
          <p:nvPr/>
        </p:nvSpPr>
        <p:spPr>
          <a:xfrm>
            <a:off x="1691640" y="3789000"/>
            <a:ext cx="43603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Основа цвета большой круг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3"/>
          <p:cNvSpPr/>
          <p:nvPr/>
        </p:nvSpPr>
        <p:spPr>
          <a:xfrm>
            <a:off x="4860000" y="3789000"/>
            <a:ext cx="33840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Сердцевина-Маленький круг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4"/>
          <p:cNvSpPr/>
          <p:nvPr/>
        </p:nvSpPr>
        <p:spPr>
          <a:xfrm>
            <a:off x="1619640" y="6021360"/>
            <a:ext cx="3870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Лепестки-дужки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5"/>
          <p:cNvSpPr/>
          <p:nvPr/>
        </p:nvSpPr>
        <p:spPr>
          <a:xfrm>
            <a:off x="5076000" y="5877360"/>
            <a:ext cx="3240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Gill Sans MT"/>
              </a:rPr>
              <a:t>Оживка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784</TotalTime>
  <Application>LibreOffice/5.1.6.2$Linux_X86_64 LibreOffice_project/10m0$Build-2</Application>
  <Words>151</Words>
  <Paragraphs>50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2013-09-19T16:09:25Z</dcterms:created>
  <dc:creator>анка</dc:creator>
  <dc:description/>
  <dc:language>ru-RU</dc:language>
  <cp:lastModifiedBy/>
  <dcterms:modified xsi:type="dcterms:W3CDTF">2018-10-11T16:35:11Z</dcterms:modified>
  <cp:revision>61</cp:revision>
  <dc:subject/>
  <dc:title>Городецкая роспись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14</vt:i4>
  </property>
</Properties>
</file>