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20156" y="3443852"/>
            <a:ext cx="6804422" cy="208818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20156" y="5515236"/>
            <a:ext cx="6804422" cy="151193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60088" y="1294202"/>
            <a:ext cx="2519892" cy="420026"/>
          </a:xfrm>
        </p:spPr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2409" y="4609494"/>
            <a:ext cx="4031827" cy="423386"/>
          </a:xfrm>
        </p:spPr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20026" y="0"/>
            <a:ext cx="672042" cy="755967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04641" y="0"/>
            <a:ext cx="115385" cy="755967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92068" y="0"/>
            <a:ext cx="200501" cy="755967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58226" y="0"/>
            <a:ext cx="253868" cy="755967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7237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008063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41599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903501" y="0"/>
            <a:ext cx="0" cy="755967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76073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0047393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44083" y="0"/>
            <a:ext cx="84005" cy="755967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72041" y="3779837"/>
            <a:ext cx="1428089" cy="14279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43779" y="5364693"/>
            <a:ext cx="707125" cy="7070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202840" y="6063428"/>
            <a:ext cx="151209" cy="1511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34674" y="6380366"/>
            <a:ext cx="302419" cy="3023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100130" y="4955787"/>
            <a:ext cx="403225" cy="40318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61320" y="5432981"/>
            <a:ext cx="672042" cy="570474"/>
          </a:xfrm>
        </p:spPr>
        <p:txBody>
          <a:bodyPr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9"/>
            <a:ext cx="1848115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8232510" cy="537240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56" y="3191863"/>
            <a:ext cx="6804422" cy="2263703"/>
          </a:xfrm>
        </p:spPr>
        <p:txBody>
          <a:bodyPr/>
          <a:lstStyle>
            <a:lvl1pPr algn="l">
              <a:buNone/>
              <a:defRPr sz="33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0156" y="5522763"/>
            <a:ext cx="6804422" cy="1511935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58583" y="1290163"/>
            <a:ext cx="2519892" cy="420026"/>
          </a:xfrm>
        </p:spPr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2615" y="4606340"/>
            <a:ext cx="4031827" cy="423386"/>
          </a:xfrm>
        </p:spPr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20026" y="0"/>
            <a:ext cx="672042" cy="755967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04641" y="0"/>
            <a:ext cx="115385" cy="755967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92068" y="0"/>
            <a:ext cx="200501" cy="755967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58226" y="0"/>
            <a:ext cx="253868" cy="755967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7237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08063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41599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903501" y="0"/>
            <a:ext cx="0" cy="755967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76073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44083" y="0"/>
            <a:ext cx="84005" cy="755967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72041" y="3779837"/>
            <a:ext cx="1428089" cy="14279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60394" y="5364693"/>
            <a:ext cx="707125" cy="7070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202840" y="6063428"/>
            <a:ext cx="151209" cy="1511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34674" y="6383726"/>
            <a:ext cx="302419" cy="3023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71511" y="4938247"/>
            <a:ext cx="403225" cy="40318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0029851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77936" y="5432981"/>
            <a:ext cx="672042" cy="570474"/>
          </a:xfrm>
        </p:spPr>
        <p:txBody>
          <a:bodyPr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4032250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707652" y="1763924"/>
            <a:ext cx="4032250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8316516" cy="1259946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04031" y="2603888"/>
            <a:ext cx="4032250" cy="428381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19799" y="2603888"/>
            <a:ext cx="4032250" cy="428381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504031" y="1730326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88297" y="1730326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717596" y="3527822"/>
            <a:ext cx="6954901" cy="504031"/>
          </a:xfrm>
        </p:spPr>
        <p:txBody>
          <a:bodyPr anchor="b"/>
          <a:lstStyle>
            <a:lvl1pPr algn="l">
              <a:buNone/>
              <a:defRPr sz="22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10066" y="302387"/>
            <a:ext cx="1683464" cy="5493364"/>
          </a:xfrm>
        </p:spPr>
        <p:txBody>
          <a:bodyPr/>
          <a:lstStyle>
            <a:lvl1pPr marL="0" indent="0">
              <a:spcBef>
                <a:spcPts val="441"/>
              </a:spcBef>
              <a:spcAft>
                <a:spcPts val="1102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88427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26576" y="0"/>
            <a:ext cx="0" cy="755967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6021" y="302387"/>
            <a:ext cx="6216385" cy="69750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693654" y="3527822"/>
            <a:ext cx="6954901" cy="504031"/>
          </a:xfrm>
        </p:spPr>
        <p:txBody>
          <a:bodyPr anchor="b"/>
          <a:lstStyle>
            <a:lvl1pPr algn="l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804422" cy="7559675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5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58823" y="291888"/>
            <a:ext cx="1680104" cy="5463125"/>
          </a:xfrm>
        </p:spPr>
        <p:txBody>
          <a:bodyPr rot="0" spcFirstLastPara="0" vertOverflow="overflow" horzOverflow="overflow" vert="horz" wrap="square" lIns="100794" tIns="50397" rIns="100794" bIns="50397" numCol="1" spcCol="302383" rtlCol="0" fromWordArt="0" anchor="t" anchorCtr="0" forceAA="0" compatLnSpc="1">
            <a:normAutofit/>
          </a:bodyPr>
          <a:lstStyle>
            <a:lvl1pPr marL="0" indent="0">
              <a:spcBef>
                <a:spcPts val="110"/>
              </a:spcBef>
              <a:spcAft>
                <a:spcPts val="441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888427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826576" y="0"/>
            <a:ext cx="0" cy="755967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1259946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8232510" cy="5372409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67035" y="1192518"/>
            <a:ext cx="2217505" cy="423386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380" y="4119594"/>
            <a:ext cx="3527848" cy="403225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4005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961675" y="6320728"/>
            <a:ext cx="672042" cy="574535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D68E31B1-3719-4BD0-9671-BCF70D0FCFE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3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61"/>
        </a:spcBef>
        <a:buClr>
          <a:schemeClr val="accent1"/>
        </a:buClr>
        <a:buSzPct val="7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0158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0158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0158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0158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17475" indent="-20158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822241" indent="-20158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11156" y="-1"/>
            <a:ext cx="9071640" cy="1279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ru-RU" sz="28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Укрепление здоровья обучающихся через внеурочную деятельность</a:t>
            </a:r>
            <a:r>
              <a:rPr lang="ru-RU" sz="2800" b="0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
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«Традиционные и нетрадиционные
                                                   техники 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рисования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288000" y="1728000"/>
            <a:ext cx="9071640" cy="438444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TextShape 3"/>
          <p:cNvSpPr txBox="1"/>
          <p:nvPr/>
        </p:nvSpPr>
        <p:spPr>
          <a:xfrm>
            <a:off x="5040312" y="4922845"/>
            <a:ext cx="4176000" cy="15716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Ткаченко Ирина Николаевна</a:t>
            </a:r>
          </a:p>
          <a:p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Учитель ИЗО</a:t>
            </a:r>
          </a:p>
          <a:p>
            <a:r>
              <a:rPr lang="ru-RU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Туношенская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СШ имени Героя России Селезнева А.А</a:t>
            </a:r>
          </a:p>
        </p:txBody>
      </p:sp>
      <p:pic>
        <p:nvPicPr>
          <p:cNvPr id="42" name="Рисунок 41"/>
          <p:cNvPicPr/>
          <p:nvPr/>
        </p:nvPicPr>
        <p:blipFill>
          <a:blip r:embed="rId2" cstate="print"/>
          <a:stretch/>
        </p:blipFill>
        <p:spPr>
          <a:xfrm>
            <a:off x="611156" y="1565259"/>
            <a:ext cx="3929090" cy="52864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6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Методы и техники рисования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на мятой бумаге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Выдувание из трубочки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ватными палочками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Монотипия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по саже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600" b="1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Примеры техник </a:t>
            </a:r>
            <a:r>
              <a:rPr lang="ru-RU" sz="36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рисования </a:t>
            </a:r>
          </a:p>
        </p:txBody>
      </p:sp>
      <p:sp>
        <p:nvSpPr>
          <p:cNvPr id="60" name="TextShape 2"/>
          <p:cNvSpPr txBox="1"/>
          <p:nvPr/>
        </p:nvSpPr>
        <p:spPr>
          <a:xfrm>
            <a:off x="325404" y="1279507"/>
            <a:ext cx="4426920" cy="15001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Монотипия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развивает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творческое воображение, мышление, фантазию, эмоцию</a:t>
            </a:r>
          </a:p>
        </p:txBody>
      </p:sp>
      <p:sp>
        <p:nvSpPr>
          <p:cNvPr id="61" name="TextShape 3"/>
          <p:cNvSpPr txBox="1"/>
          <p:nvPr/>
        </p:nvSpPr>
        <p:spPr>
          <a:xfrm>
            <a:off x="5611816" y="1851011"/>
            <a:ext cx="3459532" cy="8677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Пальчиковая техника </a:t>
            </a:r>
            <a:r>
              <a:rPr lang="ru-RU" sz="2000" b="1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рук и глаз</a:t>
            </a:r>
          </a:p>
        </p:txBody>
      </p:sp>
      <p:pic>
        <p:nvPicPr>
          <p:cNvPr id="62" name="Рисунок 61"/>
          <p:cNvPicPr/>
          <p:nvPr/>
        </p:nvPicPr>
        <p:blipFill>
          <a:blip r:embed="rId2" cstate="print"/>
          <a:stretch/>
        </p:blipFill>
        <p:spPr>
          <a:xfrm>
            <a:off x="5923440" y="2808000"/>
            <a:ext cx="2912760" cy="424800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62"/>
          <p:cNvPicPr/>
          <p:nvPr/>
        </p:nvPicPr>
        <p:blipFill>
          <a:blip r:embed="rId3" cstate="print"/>
          <a:stretch/>
        </p:blipFill>
        <p:spPr>
          <a:xfrm>
            <a:off x="1474560" y="2880000"/>
            <a:ext cx="2592000" cy="41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539718" y="708003"/>
            <a:ext cx="8965468" cy="653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Выдувание из </a:t>
            </a:r>
            <a:r>
              <a:rPr lang="ru-RU" sz="2400" b="1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трубочки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укрепляет здоровье: силу лёгких и дыхательную систему ребёнка в целом.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Рисунок 65"/>
          <p:cNvPicPr/>
          <p:nvPr/>
        </p:nvPicPr>
        <p:blipFill>
          <a:blip r:embed="rId2" cstate="print"/>
          <a:stretch/>
        </p:blipFill>
        <p:spPr>
          <a:xfrm>
            <a:off x="5254626" y="1708135"/>
            <a:ext cx="3621174" cy="5340305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6"/>
          <p:cNvPicPr/>
          <p:nvPr/>
        </p:nvPicPr>
        <p:blipFill>
          <a:blip r:embed="rId3" cstate="print"/>
          <a:stretch/>
        </p:blipFill>
        <p:spPr>
          <a:xfrm>
            <a:off x="1288080" y="1708135"/>
            <a:ext cx="3537918" cy="54198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576000" y="1800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мятой бумагой 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развивает мелкую моторику рук</a:t>
            </a:r>
          </a:p>
        </p:txBody>
      </p:sp>
      <p:sp>
        <p:nvSpPr>
          <p:cNvPr id="71" name="TextShape 3"/>
          <p:cNvSpPr txBox="1"/>
          <p:nvPr/>
        </p:nvSpPr>
        <p:spPr>
          <a:xfrm>
            <a:off x="5254626" y="1779573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Хорошие рисунки получаются на скомканной и сжатой бумаге </a:t>
            </a:r>
          </a:p>
        </p:txBody>
      </p:sp>
      <p:pic>
        <p:nvPicPr>
          <p:cNvPr id="72" name="Рисунок 71"/>
          <p:cNvPicPr/>
          <p:nvPr/>
        </p:nvPicPr>
        <p:blipFill>
          <a:blip r:embed="rId2"/>
          <a:stretch/>
        </p:blipFill>
        <p:spPr>
          <a:xfrm>
            <a:off x="5397502" y="3136895"/>
            <a:ext cx="4320000" cy="323964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3"/>
          <a:stretch/>
        </p:blipFill>
        <p:spPr>
          <a:xfrm>
            <a:off x="279720" y="3273480"/>
            <a:ext cx="4903468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396842" y="422251"/>
            <a:ext cx="4426920" cy="5820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по саже</a:t>
            </a:r>
          </a:p>
        </p:txBody>
      </p:sp>
      <p:sp>
        <p:nvSpPr>
          <p:cNvPr id="76" name="TextShape 3"/>
          <p:cNvSpPr txBox="1"/>
          <p:nvPr/>
        </p:nvSpPr>
        <p:spPr>
          <a:xfrm>
            <a:off x="4825998" y="1493821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ватными </a:t>
            </a:r>
            <a:r>
              <a:rPr lang="ru-RU" sz="2000" b="1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палочками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развивает мелкую моторику рук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4683122" y="2565391"/>
            <a:ext cx="4680000" cy="340344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3" cstate="print"/>
          <a:stretch/>
        </p:blipFill>
        <p:spPr>
          <a:xfrm>
            <a:off x="539718" y="993755"/>
            <a:ext cx="3675122" cy="570730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396842" y="422251"/>
            <a:ext cx="4426920" cy="5820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кофе</a:t>
            </a:r>
          </a:p>
        </p:txBody>
      </p:sp>
      <p:sp>
        <p:nvSpPr>
          <p:cNvPr id="81" name="TextShape 2"/>
          <p:cNvSpPr txBox="1"/>
          <p:nvPr/>
        </p:nvSpPr>
        <p:spPr>
          <a:xfrm>
            <a:off x="5754692" y="1769040"/>
            <a:ext cx="3824908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Рисование по наждачной </a:t>
            </a:r>
            <a:r>
              <a:rPr lang="ru-RU" sz="2000" b="1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бумаге</a:t>
            </a:r>
            <a:endParaRPr lang="ru-RU" sz="2000" b="1" strike="noStrike" spc="-1" dirty="0">
              <a:solidFill>
                <a:schemeClr val="accent3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 cstate="print"/>
          <a:stretch/>
        </p:blipFill>
        <p:spPr>
          <a:xfrm>
            <a:off x="325404" y="993755"/>
            <a:ext cx="5175360" cy="316800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3" cstate="print"/>
          <a:stretch/>
        </p:blipFill>
        <p:spPr>
          <a:xfrm>
            <a:off x="5897568" y="2493953"/>
            <a:ext cx="3417120" cy="429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11156" y="422252"/>
            <a:ext cx="9001188" cy="64202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8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Дети чувствуют себя раскованней, уверенней, смелей, не боятся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 них не получится. У них все получается и довольно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легко,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развивается  воображение  и полная свобода  самовыражения.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 многих детей повысился уровень эмоционального благополучия, повысился интерес к рисованию.   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Научились сочетать нетрадиционные изобразительные технологии для создания законченного образа.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Рисунки стали интереснее, содержательнее, замысел богаче.</a:t>
            </a:r>
          </a:p>
          <a:p>
            <a:pPr marL="216000" indent="-216000" algn="just">
              <a:buClr>
                <a:srgbClr val="000000"/>
              </a:buClr>
              <a:buSzPct val="45000"/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Дети проявят желание участвовать в выставках внутри школы, в конкурсах на разных уровнях.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0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«ДУХОВНАЯ  ЖИЗНЬ  РЕБЕНКА ПОЛНА ЛИШЬ ТОГДА, КОГДА </a:t>
            </a:r>
            <a:r>
              <a:rPr lang="ru-RU" sz="3200" b="0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b="0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ЖИВЕТ В МИРЕ СКАЗОК, ТВОРЧЕСТВА, ВООБРАЖЕНИЯ, ФАНТАЗИИ, А  БЕЗ ЭТОГО </a:t>
            </a:r>
            <a:r>
              <a:rPr lang="ru-RU" sz="3200" b="0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b="0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ЗАСУШЕННЫЙ ЦВЕТОК»</a:t>
            </a:r>
          </a:p>
          <a:p>
            <a:pPr algn="ctr"/>
            <a:endParaRPr lang="ru-RU" sz="3200" b="0" strike="noStrike" spc="-1" dirty="0">
              <a:solidFill>
                <a:schemeClr val="accent3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0" strike="noStrike" spc="-1" dirty="0">
              <a:solidFill>
                <a:schemeClr val="accent3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0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В. СУХОМЛИНСКИЙ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/>
          <p:nvPr/>
        </p:nvPicPr>
        <p:blipFill>
          <a:blip r:embed="rId2"/>
          <a:stretch/>
        </p:blipFill>
        <p:spPr>
          <a:xfrm>
            <a:off x="611156" y="1779573"/>
            <a:ext cx="8929750" cy="46434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/>
          <p:nvPr/>
        </p:nvPicPr>
        <p:blipFill>
          <a:blip r:embed="rId2"/>
          <a:stretch/>
        </p:blipFill>
        <p:spPr>
          <a:xfrm>
            <a:off x="682594" y="350813"/>
            <a:ext cx="8805338" cy="69231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396842" y="432000"/>
            <a:ext cx="9001188" cy="655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0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— это не только учреждение, куда на протяжении многих лет ребёнок ходит учиться, но это ещё и особый мир детства, в котором ребёнок проживает значительную часть своей жизни. Он не только учится, но и радуется, принимает различные решения, выражает свои чувства, формирует своё мнение, отношение к кому-либо или чему-либо, взрослеет. </a:t>
            </a: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Быть здоровым – это естественное желание человека. Каждый взрослый мечтает быть здоровым. Дети, к сожалению, не думают об этом. Мы обязаны помочь им осознать, что нет ничего прекраснее здоровья. Здоровый и духовно развитый человек счастлив: он отлично себя чувствует, получает удовлетворение от своей работы, стремится к самосовершенствованию. Такого человека мы и должны “создать” и воспитать, начиная с самого раннего детства. </a:t>
            </a:r>
          </a:p>
          <a:p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своей работе хочу остановиться на здоровье сберегающих технологиях, используемых во внеурочной деятельности. </a:t>
            </a:r>
          </a:p>
          <a:p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Под здоровье сберегающими технологиями мы понимаем мероприятия, направленные на сохранение и укрепление здоровья школьников. </a:t>
            </a: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296000" y="648000"/>
            <a:ext cx="8496000" cy="4397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86000" y="279375"/>
            <a:ext cx="8912030" cy="292895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0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Значение </a:t>
            </a:r>
            <a:r>
              <a:rPr lang="ru-RU" sz="2000" b="0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изобразительной деятельности.</a:t>
            </a:r>
          </a:p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Ведущая роль в становлении личности ребенка, формировании его духовного мира принадлежит эмоциональной сфере. Именно с этой особенностью психики маленького человечка связана высокая сила воздействия на него искусства – явления эмоционально-образного по своей сути. </a:t>
            </a:r>
          </a:p>
        </p:txBody>
      </p:sp>
      <p:sp>
        <p:nvSpPr>
          <p:cNvPr id="47" name="TextShape 3"/>
          <p:cNvSpPr txBox="1"/>
          <p:nvPr/>
        </p:nvSpPr>
        <p:spPr>
          <a:xfrm>
            <a:off x="468280" y="3456000"/>
            <a:ext cx="9001188" cy="29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000" b="0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2. Развитие у учащихся навыков изобразительной деятельности.</a:t>
            </a:r>
          </a:p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Развитие творческого воображения – это импровизация, игра, мистификации. Детей не надо искусственно возбуждать, заводить, необходимо быть чуткими и осторожными ко всем проявлениям детской фантазии. По детским рисункам, где за самым обыкновенным сюжетом может скрываться богатое и очень сильное воображение ребенка, можно увидеть настроение и проявление фантазии. Таким образом, научить ребенка рисовать так же необходимо, как и разговаривать.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636565"/>
            <a:ext cx="9071640" cy="5603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творческой личности - одна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из важных задач педагогической теории и практике на современном этапе. Наиболее эффективное средство для этого изобразительная деятельность детей. Рисование является одним из важнейших средств познания мира и развития знаний  эстетического восприятия, так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оно связано с самостоятельной, 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практической 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 творческой деятельностью ребенка.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Цель и задача </a:t>
            </a:r>
            <a:endParaRPr lang="ru-RU" sz="4400" b="1" strike="noStrike" spc="-1" dirty="0">
              <a:solidFill>
                <a:schemeClr val="accent3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39718" y="1636697"/>
            <a:ext cx="892975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Выявление творческих возможностей и желания экспериментировать с художественными материалами через использование нетрадиционных техник рисования</a:t>
            </a:r>
          </a:p>
        </p:txBody>
      </p:sp>
      <p:sp>
        <p:nvSpPr>
          <p:cNvPr id="51" name="TextShape 3"/>
          <p:cNvSpPr txBox="1"/>
          <p:nvPr/>
        </p:nvSpPr>
        <p:spPr>
          <a:xfrm>
            <a:off x="325404" y="3136895"/>
            <a:ext cx="9144064" cy="235745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Формировать у ребят интерес к изобразительной деятельности через нетрадиционные техники рисования;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Показать возможности соединять в одном рисунке различные материалы для получения выразительного образа;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Развивать  чувство красоты, чувство ритма, художественного вкуса, творческого воображения, фантазии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0" y="279375"/>
            <a:ext cx="9539984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40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Знакомство с нетрадиционными техниками рисования приведёт к повышению интереса и желания творить, экспериментировать с художественными материалами и подручными предметами</a:t>
            </a:r>
          </a:p>
          <a:p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/>
          <p:nvPr/>
        </p:nvPicPr>
        <p:blipFill>
          <a:blip r:embed="rId2"/>
          <a:stretch/>
        </p:blipFill>
        <p:spPr>
          <a:xfrm>
            <a:off x="360360" y="21600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b="1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нетрадиционных </a:t>
            </a:r>
            <a:r>
              <a:rPr lang="ru-RU" sz="32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техник </a:t>
            </a:r>
            <a:r>
              <a:rPr lang="ru-RU" sz="3200" b="1" strike="noStrike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рисования  </a:t>
            </a:r>
            <a:r>
              <a:rPr lang="ru-RU" sz="3200" b="1" strike="noStrike" spc="-1" dirty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 занятиях: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пособствует снятию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страхов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учит детей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свободно выражать свой замысел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развивать мелкую моторику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развивать творческие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способности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дети получают эстетическое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удовольствие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197</TotalTime>
  <Words>562</Words>
  <Application>LibreOffice/5.2.4.2$Windows_x86 LibreOffice_project/3d5603e1122f0f102b62521720ab13a38a4e0eb0</Application>
  <PresentationFormat>Произвольный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Анна Ткаченко</cp:lastModifiedBy>
  <cp:revision>33</cp:revision>
  <dcterms:created xsi:type="dcterms:W3CDTF">2018-03-26T09:41:18Z</dcterms:created>
  <dcterms:modified xsi:type="dcterms:W3CDTF">2018-03-30T21:27:28Z</dcterms:modified>
  <dc:language>ru-RU</dc:language>
</cp:coreProperties>
</file>